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38" r:id="rId3"/>
    <p:sldId id="381" r:id="rId4"/>
    <p:sldId id="336" r:id="rId5"/>
    <p:sldId id="374" r:id="rId6"/>
    <p:sldId id="337" r:id="rId7"/>
    <p:sldId id="339" r:id="rId8"/>
    <p:sldId id="340" r:id="rId9"/>
    <p:sldId id="341" r:id="rId10"/>
    <p:sldId id="344" r:id="rId11"/>
    <p:sldId id="343" r:id="rId13"/>
    <p:sldId id="342" r:id="rId14"/>
    <p:sldId id="345" r:id="rId15"/>
    <p:sldId id="349" r:id="rId16"/>
    <p:sldId id="375" r:id="rId17"/>
    <p:sldId id="376" r:id="rId18"/>
    <p:sldId id="346" r:id="rId19"/>
    <p:sldId id="366" r:id="rId20"/>
    <p:sldId id="356" r:id="rId21"/>
    <p:sldId id="347" r:id="rId22"/>
    <p:sldId id="350" r:id="rId23"/>
    <p:sldId id="351" r:id="rId24"/>
    <p:sldId id="352" r:id="rId25"/>
    <p:sldId id="353" r:id="rId26"/>
    <p:sldId id="354" r:id="rId27"/>
    <p:sldId id="355" r:id="rId28"/>
    <p:sldId id="368" r:id="rId29"/>
    <p:sldId id="357" r:id="rId30"/>
    <p:sldId id="364" r:id="rId31"/>
    <p:sldId id="365" r:id="rId32"/>
    <p:sldId id="358" r:id="rId33"/>
    <p:sldId id="359" r:id="rId34"/>
    <p:sldId id="360" r:id="rId35"/>
    <p:sldId id="361" r:id="rId36"/>
    <p:sldId id="362" r:id="rId37"/>
    <p:sldId id="363" r:id="rId38"/>
    <p:sldId id="367" r:id="rId39"/>
    <p:sldId id="378" r:id="rId40"/>
    <p:sldId id="297" r:id="rId41"/>
    <p:sldId id="299" r:id="rId42"/>
    <p:sldId id="298" r:id="rId43"/>
    <p:sldId id="301" r:id="rId44"/>
    <p:sldId id="302" r:id="rId45"/>
    <p:sldId id="303" r:id="rId46"/>
    <p:sldId id="308" r:id="rId47"/>
    <p:sldId id="309" r:id="rId48"/>
    <p:sldId id="310" r:id="rId49"/>
    <p:sldId id="305" r:id="rId50"/>
    <p:sldId id="307" r:id="rId51"/>
    <p:sldId id="328" r:id="rId52"/>
    <p:sldId id="333" r:id="rId53"/>
    <p:sldId id="330" r:id="rId54"/>
    <p:sldId id="271" r:id="rId55"/>
    <p:sldId id="272" r:id="rId56"/>
    <p:sldId id="311" r:id="rId57"/>
    <p:sldId id="312" r:id="rId58"/>
    <p:sldId id="334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282" r:id="rId73"/>
    <p:sldId id="283" r:id="rId74"/>
    <p:sldId id="284" r:id="rId75"/>
    <p:sldId id="332" r:id="rId76"/>
    <p:sldId id="270" r:id="rId77"/>
    <p:sldId id="277" r:id="rId78"/>
    <p:sldId id="278" r:id="rId79"/>
    <p:sldId id="373" r:id="rId80"/>
    <p:sldId id="370" r:id="rId81"/>
    <p:sldId id="371" r:id="rId82"/>
    <p:sldId id="372" r:id="rId83"/>
    <p:sldId id="380" r:id="rId84"/>
    <p:sldId id="379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13D4589-9672-C541-A1B4-5FDA734380EF}">
          <p14:sldIdLst>
            <p14:sldId id="338"/>
            <p14:sldId id="336"/>
            <p14:sldId id="374"/>
            <p14:sldId id="337"/>
            <p14:sldId id="339"/>
            <p14:sldId id="340"/>
            <p14:sldId id="341"/>
            <p14:sldId id="344"/>
            <p14:sldId id="343"/>
            <p14:sldId id="342"/>
            <p14:sldId id="345"/>
            <p14:sldId id="349"/>
            <p14:sldId id="375"/>
            <p14:sldId id="376"/>
            <p14:sldId id="346"/>
            <p14:sldId id="366"/>
            <p14:sldId id="356"/>
            <p14:sldId id="347"/>
            <p14:sldId id="350"/>
            <p14:sldId id="351"/>
            <p14:sldId id="352"/>
            <p14:sldId id="353"/>
            <p14:sldId id="354"/>
            <p14:sldId id="355"/>
            <p14:sldId id="368"/>
            <p14:sldId id="357"/>
            <p14:sldId id="364"/>
            <p14:sldId id="365"/>
            <p14:sldId id="381"/>
          </p14:sldIdLst>
        </p14:section>
        <p14:section name="详细正则介绍" id="{07D5513A-9F16-C243-868D-33C77ECAB4D5}">
          <p14:sldIdLst>
            <p14:sldId id="358"/>
            <p14:sldId id="359"/>
            <p14:sldId id="360"/>
            <p14:sldId id="361"/>
            <p14:sldId id="362"/>
            <p14:sldId id="363"/>
            <p14:sldId id="367"/>
          </p14:sldIdLst>
        </p14:section>
        <p14:section name="适配场景与适配难点" id="{B8C9FE1F-9E8C-244E-BBF6-FAF2316E62C9}">
          <p14:sldIdLst>
            <p14:sldId id="378"/>
            <p14:sldId id="297"/>
            <p14:sldId id="299"/>
            <p14:sldId id="298"/>
            <p14:sldId id="301"/>
            <p14:sldId id="302"/>
            <p14:sldId id="303"/>
            <p14:sldId id="308"/>
            <p14:sldId id="309"/>
            <p14:sldId id="310"/>
            <p14:sldId id="305"/>
            <p14:sldId id="307"/>
            <p14:sldId id="328"/>
            <p14:sldId id="333"/>
            <p14:sldId id="330"/>
            <p14:sldId id="271"/>
            <p14:sldId id="272"/>
            <p14:sldId id="311"/>
            <p14:sldId id="312"/>
            <p14:sldId id="334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82"/>
            <p14:sldId id="283"/>
            <p14:sldId id="284"/>
            <p14:sldId id="332"/>
            <p14:sldId id="270"/>
            <p14:sldId id="277"/>
            <p14:sldId id="278"/>
            <p14:sldId id="373"/>
            <p14:sldId id="370"/>
            <p14:sldId id="371"/>
            <p14:sldId id="372"/>
            <p14:sldId id="380"/>
            <p14:sldId id="37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肖俊全" initials="肖俊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000000"/>
    <a:srgbClr val="C00000"/>
    <a:srgbClr val="B5C8E8"/>
    <a:srgbClr val="E84A34"/>
    <a:srgbClr val="7030A0"/>
    <a:srgbClr val="FDBE03"/>
    <a:srgbClr val="FF9300"/>
    <a:srgbClr val="5BBB5A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-204"/>
      </p:cViewPr>
      <p:guideLst>
        <p:guide orient="horz" pos="1321"/>
        <p:guide pos="3834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5-21T23:48:21.914" idx="1">
    <p:pos x="6636" y="4381"/>
    <p:text>&lt;script type="text/javascript"&gt;
    var system = {
        win: false,
        mac: false,
        x11: false,
        mobile:false
    };
    var p = navigator.platform;
    var ua = navigator.userAgent.toLowerCase();
    system.win = p.indexOf("Win") == 0;
    system.mac = p.indexOf("Mac") == 0;
    system.x11 = (p.indexOf("X11") == 0) || (p.indexOf("Linux") == 0);
    system.mobile = (ua.indexOf("iphone")!= -1)||(ua.indexOf("android")!= -1);
    var yunshipeijs = "http://a.yunshipei.com/c1ec90cebc2b5bd6aed16867857608b6/allmobilize.min.js";
    if (system.mobile || !(system.win || system.mac || system.x11)) {
        document.write('&lt;script id="allmobilize" charset="utf-8" src=' + yunshipeijs + '&gt;&lt;\/script&gt;');	
    }
&lt;/script&gt;
</p:text>
  </p:cm>
  <p:cm authorId="5" dt="2017-05-21T23:48:30.735" idx="1">
    <p:pos x="5502" y="4026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06FA-918E-B847-8456-9D0DA06A0C1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72601-A905-E743-828D-955A7B2D715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F0FC7-B71B-47F9-8812-FCEDD48D4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16DAB-62E6-4AF6-86BD-A564DEC91F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1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tiff"/><Relationship Id="rId1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tiff"/><Relationship Id="rId1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tiff"/><Relationship Id="rId1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web.demo.yunshipei.com/?_allmobilizedev=1" TargetMode="External"/><Relationship Id="rId1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hyperlink" Target="http://www.regexlab.com/zh/workshop.htm?pat=\%5e*b&amp;txt=%5e,b,%5e%5e%5eb,%5e%5e%5e%5e%5e%5e%5eb" TargetMode="External"/><Relationship Id="rId2" Type="http://schemas.openxmlformats.org/officeDocument/2006/relationships/hyperlink" Target="http://www.regexlab.com/zh/workshop.htm?pat=a%2Bb&amp;txt=a,b,ab,aab,aaab" TargetMode="External"/><Relationship Id="rId1" Type="http://schemas.openxmlformats.org/officeDocument/2006/relationships/hyperlink" Target="http://www.regexlab.com/zh/workshop.htm?pat=a%5bcd%5d?&amp;txt=a,c,d,ac,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hyperlink" Target="http://v.qq.com/x/page/m01881wg5fm.html" TargetMode="External"/><Relationship Id="rId1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tiff"/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tiff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1" Type="http://schemas.openxmlformats.org/officeDocument/2006/relationships/image" Target="../media/image11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76200" y="1838325"/>
            <a:ext cx="12372975" cy="166942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6" name="image56.png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409370" y="2032622"/>
            <a:ext cx="3351165" cy="8626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3810210" y="3015304"/>
            <a:ext cx="43988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4200">
                <a:solidFill>
                  <a:srgbClr val="A6AAA9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全球领先的网页应用跨屏适配云平台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3235" y="2032622"/>
            <a:ext cx="3247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网站跨屏云</a:t>
            </a:r>
            <a:endParaRPr lang="en-US" altLang="zh-CN" sz="44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100" dirty="0"/>
          </a:p>
        </p:txBody>
      </p:sp>
      <p:sp>
        <p:nvSpPr>
          <p:cNvPr id="9" name="Shape 197"/>
          <p:cNvSpPr/>
          <p:nvPr/>
        </p:nvSpPr>
        <p:spPr>
          <a:xfrm>
            <a:off x="4395310" y="5924515"/>
            <a:ext cx="3545994" cy="3611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700">
                <a:solidFill>
                  <a:srgbClr val="A6AAA9"/>
                </a:solidFill>
              </a:defRPr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全球领先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企业级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解决方案供应商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AMui-logo新-03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395310" y="5457095"/>
            <a:ext cx="3381029" cy="564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0730" y="4152265"/>
            <a:ext cx="311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妹子</a:t>
            </a:r>
            <a:r>
              <a:rPr lang="en-US" altLang="zh-CN" b="1">
                <a:solidFill>
                  <a:schemeClr val="bg1"/>
                </a:solidFill>
              </a:rPr>
              <a:t>ui</a:t>
            </a:r>
            <a:r>
              <a:rPr lang="zh-CN" altLang="en-US" b="1">
                <a:solidFill>
                  <a:schemeClr val="bg1"/>
                </a:solidFill>
              </a:rPr>
              <a:t>：http://amazeui.org/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0985" y="4737735"/>
            <a:ext cx="5269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公司官网：http://www.yunshipei.com/index.html</a:t>
            </a:r>
            <a:endParaRPr lang="zh-CN" altLang="en-US" b="1">
              <a:solidFill>
                <a:schemeClr val="bg1"/>
              </a:solidFill>
            </a:endParaRPr>
          </a:p>
          <a:p>
            <a:pPr algn="l"/>
            <a:r>
              <a:rPr lang="zh-CN" altLang="en-US" b="1">
                <a:solidFill>
                  <a:schemeClr val="bg1"/>
                </a:solidFill>
              </a:rPr>
              <a:t>                  http://xian.yunshipei.com/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03964"/>
            <a:ext cx="8819765" cy="28540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84947" y="27608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创建站点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16200000">
            <a:off x="3155381" y="196828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指定开发者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16456" y="21487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FF9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开发站点</a:t>
            </a:r>
            <a:endParaRPr lang="zh-CN" altLang="en-US" sz="2000" dirty="0">
              <a:solidFill>
                <a:srgbClr val="FF93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85597" y="253808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发布测试版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40338" y="29138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上线站点</a:t>
            </a:r>
            <a:endParaRPr lang="zh-CN" altLang="en-US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31452" y="30596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下线站点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5486" y="22315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项目扣费</a:t>
            </a:r>
            <a:endParaRPr lang="zh-CN" altLang="en-US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82743" y="197003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停止续费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28958" y="24307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删除项目</a:t>
            </a:r>
            <a:endParaRPr lang="zh-CN" altLang="en-US" dirty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91119" y="153007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修改账户基本信息</a:t>
            </a:r>
            <a:endParaRPr lang="zh-CN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90739" y="22363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修改站点基本信息</a:t>
            </a:r>
            <a:endParaRPr lang="zh-CN" altLang="en-US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6200000">
            <a:off x="6274925" y="165157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创建开发者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92025" y="159247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删除开发者</a:t>
            </a:r>
            <a:endParaRPr lang="zh-CN" altLang="en-US" sz="20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36602" y="169784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FF8AD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修改密码</a:t>
            </a:r>
            <a:endParaRPr lang="zh-CN" altLang="en-US" sz="2000" dirty="0">
              <a:solidFill>
                <a:srgbClr val="FF8AD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95926" y="25209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FF8AD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账户充值</a:t>
            </a:r>
            <a:endParaRPr kumimoji="1" lang="zh-CN" altLang="en-US" sz="2000" dirty="0">
              <a:solidFill>
                <a:srgbClr val="FF8AD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52783" y="292145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系统奖励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71616" y="-53861"/>
            <a:ext cx="12335336" cy="709889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73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9251" y="261225"/>
            <a:ext cx="2683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项目信息监控</a:t>
            </a:r>
            <a:endParaRPr kumimoji="1" lang="en-US" altLang="zh-CN" sz="320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86" y="3429000"/>
            <a:ext cx="6941127" cy="36160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193040" y="1895263"/>
            <a:ext cx="20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日志管理</a:t>
            </a:r>
            <a:endParaRPr kumimoji="1"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Shape 640"/>
          <p:cNvSpPr/>
          <p:nvPr/>
        </p:nvSpPr>
        <p:spPr>
          <a:xfrm>
            <a:off x="373431" y="327618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Shape 1392"/>
          <p:cNvSpPr/>
          <p:nvPr/>
        </p:nvSpPr>
        <p:spPr>
          <a:xfrm>
            <a:off x="237932" y="307139"/>
            <a:ext cx="46762" cy="455340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94764" y="443345"/>
            <a:ext cx="4445147" cy="72043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57883" y="617369"/>
            <a:ext cx="4114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http://dev.xcloud.yunshipei.com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73"/>
            <a:ext cx="6027688" cy="5569527"/>
          </a:xfrm>
          <a:prstGeom prst="rect">
            <a:avLst/>
          </a:prstGeom>
        </p:spPr>
      </p:pic>
      <p:sp>
        <p:nvSpPr>
          <p:cNvPr id="17" name="爆炸形 1 16"/>
          <p:cNvSpPr/>
          <p:nvPr/>
        </p:nvSpPr>
        <p:spPr>
          <a:xfrm>
            <a:off x="4233044" y="1801571"/>
            <a:ext cx="1627429" cy="1627429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更多视频教程</a:t>
            </a:r>
            <a:endParaRPr kumimoji="1"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74" y="271113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Group 847"/>
          <p:cNvGrpSpPr/>
          <p:nvPr/>
        </p:nvGrpSpPr>
        <p:grpSpPr>
          <a:xfrm>
            <a:off x="1889132" y="5942256"/>
            <a:ext cx="9305341" cy="915744"/>
            <a:chOff x="87918" y="0"/>
            <a:chExt cx="9305339" cy="915742"/>
          </a:xfrm>
        </p:grpSpPr>
        <p:sp>
          <p:nvSpPr>
            <p:cNvPr id="6" name="Shape 841"/>
            <p:cNvSpPr/>
            <p:nvPr/>
          </p:nvSpPr>
          <p:spPr>
            <a:xfrm>
              <a:off x="4631674" y="201475"/>
              <a:ext cx="3596365" cy="714268"/>
            </a:xfrm>
            <a:prstGeom prst="triangle">
              <a:avLst/>
            </a:prstGeom>
            <a:solidFill>
              <a:srgbClr val="F4C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Shape 842"/>
            <p:cNvSpPr/>
            <p:nvPr/>
          </p:nvSpPr>
          <p:spPr>
            <a:xfrm>
              <a:off x="576846" y="122113"/>
              <a:ext cx="3995961" cy="793630"/>
            </a:xfrm>
            <a:prstGeom prst="triangle">
              <a:avLst/>
            </a:prstGeom>
            <a:solidFill>
              <a:srgbClr val="06BB9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Shape 843"/>
            <p:cNvSpPr/>
            <p:nvPr/>
          </p:nvSpPr>
          <p:spPr>
            <a:xfrm>
              <a:off x="2326271" y="0"/>
              <a:ext cx="4610808" cy="915743"/>
            </a:xfrm>
            <a:prstGeom prst="triangle">
              <a:avLst/>
            </a:prstGeom>
            <a:solidFill>
              <a:srgbClr val="2ACA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Shape 844"/>
            <p:cNvSpPr/>
            <p:nvPr/>
          </p:nvSpPr>
          <p:spPr>
            <a:xfrm>
              <a:off x="87918" y="689997"/>
              <a:ext cx="1136630" cy="225746"/>
            </a:xfrm>
            <a:prstGeom prst="triangle">
              <a:avLst/>
            </a:prstGeom>
            <a:solidFill>
              <a:srgbClr val="2399D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Shape 845"/>
            <p:cNvSpPr/>
            <p:nvPr/>
          </p:nvSpPr>
          <p:spPr>
            <a:xfrm>
              <a:off x="7068791" y="533892"/>
              <a:ext cx="1922630" cy="381851"/>
            </a:xfrm>
            <a:prstGeom prst="triangle">
              <a:avLst/>
            </a:prstGeom>
            <a:solidFill>
              <a:srgbClr val="E97F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Shape 846"/>
            <p:cNvSpPr/>
            <p:nvPr/>
          </p:nvSpPr>
          <p:spPr>
            <a:xfrm>
              <a:off x="8549669" y="748196"/>
              <a:ext cx="843590" cy="167547"/>
            </a:xfrm>
            <a:prstGeom prst="triangle">
              <a:avLst/>
            </a:prstGeom>
            <a:solidFill>
              <a:srgbClr val="E94F3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302" y="2413360"/>
            <a:ext cx="7781004" cy="48500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 1"/>
          <p:cNvGrpSpPr/>
          <p:nvPr/>
        </p:nvGrpSpPr>
        <p:grpSpPr>
          <a:xfrm>
            <a:off x="2070675" y="1057435"/>
            <a:ext cx="900588" cy="1766859"/>
            <a:chOff x="4141350" y="695152"/>
            <a:chExt cx="1801176" cy="3533717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5102871" y="2495666"/>
              <a:ext cx="0" cy="1733203"/>
            </a:xfrm>
            <a:prstGeom prst="line">
              <a:avLst/>
            </a:prstGeom>
            <a:noFill/>
            <a:ln w="31750" cap="flat">
              <a:solidFill>
                <a:srgbClr val="FFC000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" name="Group 1067"/>
            <p:cNvGrpSpPr/>
            <p:nvPr/>
          </p:nvGrpSpPr>
          <p:grpSpPr>
            <a:xfrm>
              <a:off x="4141350" y="695152"/>
              <a:ext cx="1801176" cy="1761284"/>
              <a:chOff x="-1" y="-3449005"/>
              <a:chExt cx="2530380" cy="2530383"/>
            </a:xfrm>
          </p:grpSpPr>
          <p:sp>
            <p:nvSpPr>
              <p:cNvPr id="11" name="Shape 1064"/>
              <p:cNvSpPr/>
              <p:nvPr/>
            </p:nvSpPr>
            <p:spPr>
              <a:xfrm>
                <a:off x="-1" y="-3449005"/>
                <a:ext cx="2530380" cy="2530383"/>
              </a:xfrm>
              <a:prstGeom prst="ellipse">
                <a:avLst/>
              </a:prstGeom>
              <a:solidFill>
                <a:srgbClr val="F8A802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2" name="Shape 1065"/>
              <p:cNvSpPr/>
              <p:nvPr/>
            </p:nvSpPr>
            <p:spPr>
              <a:xfrm>
                <a:off x="223606" y="-3225398"/>
                <a:ext cx="2083164" cy="2083167"/>
              </a:xfrm>
              <a:prstGeom prst="ellipse">
                <a:avLst/>
              </a:prstGeom>
              <a:solidFill>
                <a:srgbClr val="F8A8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3" name="Shape 1066"/>
              <p:cNvSpPr/>
              <p:nvPr/>
            </p:nvSpPr>
            <p:spPr>
              <a:xfrm>
                <a:off x="312511" y="-2684566"/>
                <a:ext cx="1994259" cy="9463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>
                <a:lvl1pPr defTabSz="584200">
                  <a:defRPr sz="27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lvl1pPr>
              </a:lstStyle>
              <a:p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创建页面</a:t>
                </a:r>
                <a:endParaRPr lang="zh-CN" alt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模板</a:t>
                </a:r>
                <a:endParaRPr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198342" y="1259298"/>
            <a:ext cx="2059815" cy="1299144"/>
            <a:chOff x="981700" y="3407002"/>
            <a:chExt cx="3901214" cy="2598288"/>
          </a:xfrm>
        </p:grpSpPr>
        <p:grpSp>
          <p:nvGrpSpPr>
            <p:cNvPr id="22" name="Group 1063"/>
            <p:cNvGrpSpPr/>
            <p:nvPr/>
          </p:nvGrpSpPr>
          <p:grpSpPr>
            <a:xfrm>
              <a:off x="981700" y="3407002"/>
              <a:ext cx="2470825" cy="2598288"/>
              <a:chOff x="0" y="-2"/>
              <a:chExt cx="3116759" cy="3116757"/>
            </a:xfrm>
          </p:grpSpPr>
          <p:sp>
            <p:nvSpPr>
              <p:cNvPr id="23" name="Shape 1060"/>
              <p:cNvSpPr/>
              <p:nvPr/>
            </p:nvSpPr>
            <p:spPr>
              <a:xfrm>
                <a:off x="0" y="-2"/>
                <a:ext cx="3116759" cy="3116757"/>
              </a:xfrm>
              <a:prstGeom prst="ellipse">
                <a:avLst/>
              </a:prstGeom>
              <a:solidFill>
                <a:srgbClr val="ED4933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4" name="Shape 1061"/>
              <p:cNvSpPr/>
              <p:nvPr/>
            </p:nvSpPr>
            <p:spPr>
              <a:xfrm>
                <a:off x="275426" y="275425"/>
                <a:ext cx="2565906" cy="2565903"/>
              </a:xfrm>
              <a:prstGeom prst="ellipse">
                <a:avLst/>
              </a:prstGeom>
              <a:solidFill>
                <a:srgbClr val="ED49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5" name="Shape 1062"/>
              <p:cNvSpPr/>
              <p:nvPr/>
            </p:nvSpPr>
            <p:spPr>
              <a:xfrm>
                <a:off x="338959" y="1201751"/>
                <a:ext cx="2388040" cy="906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algn="ctr" defTabSz="292100">
                  <a:defRPr sz="28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pPr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从这里拖拽组件到手机模拟器</a:t>
                </a:r>
                <a:endParaRPr 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H="1" flipV="1">
              <a:off x="3247973" y="5237634"/>
              <a:ext cx="1634941" cy="1472"/>
            </a:xfrm>
            <a:prstGeom prst="line">
              <a:avLst/>
            </a:prstGeom>
            <a:noFill/>
            <a:ln w="31750" cap="flat">
              <a:solidFill>
                <a:srgbClr val="EA4F35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" name="组 4"/>
          <p:cNvGrpSpPr/>
          <p:nvPr/>
        </p:nvGrpSpPr>
        <p:grpSpPr>
          <a:xfrm>
            <a:off x="7571563" y="860866"/>
            <a:ext cx="1072721" cy="1657360"/>
            <a:chOff x="15143125" y="302014"/>
            <a:chExt cx="2145441" cy="3314720"/>
          </a:xfrm>
        </p:grpSpPr>
        <p:grpSp>
          <p:nvGrpSpPr>
            <p:cNvPr id="18" name="Group 1055"/>
            <p:cNvGrpSpPr/>
            <p:nvPr/>
          </p:nvGrpSpPr>
          <p:grpSpPr>
            <a:xfrm>
              <a:off x="15143125" y="302014"/>
              <a:ext cx="2145441" cy="2056435"/>
              <a:chOff x="128403" y="-2962962"/>
              <a:chExt cx="3271409" cy="3271409"/>
            </a:xfrm>
          </p:grpSpPr>
          <p:sp>
            <p:nvSpPr>
              <p:cNvPr id="19" name="Shape 1052"/>
              <p:cNvSpPr/>
              <p:nvPr/>
            </p:nvSpPr>
            <p:spPr>
              <a:xfrm>
                <a:off x="128403" y="-2962962"/>
                <a:ext cx="3271409" cy="3271409"/>
              </a:xfrm>
              <a:prstGeom prst="ellipse">
                <a:avLst/>
              </a:prstGeom>
              <a:solidFill>
                <a:srgbClr val="2399DE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0" name="Shape 1053"/>
              <p:cNvSpPr/>
              <p:nvPr/>
            </p:nvSpPr>
            <p:spPr>
              <a:xfrm>
                <a:off x="417495" y="-2673870"/>
                <a:ext cx="2693225" cy="2693223"/>
              </a:xfrm>
              <a:prstGeom prst="ellipse">
                <a:avLst/>
              </a:prstGeom>
              <a:solidFill>
                <a:srgbClr val="2399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1" name="Shape 1054"/>
              <p:cNvSpPr/>
              <p:nvPr/>
            </p:nvSpPr>
            <p:spPr>
              <a:xfrm>
                <a:off x="486028" y="-1859566"/>
                <a:ext cx="2503453" cy="12087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spAutoFit/>
              </a:bodyPr>
              <a:lstStyle/>
              <a:p>
                <a:pPr algn="ctr" defTabSz="292100">
                  <a:defRPr sz="28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pPr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可切换到快速适配模式</a:t>
                </a:r>
                <a:endParaRPr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cxnSp>
          <p:nvCxnSpPr>
            <p:cNvPr id="1029" name="直接连接符 1028"/>
            <p:cNvCxnSpPr/>
            <p:nvPr/>
          </p:nvCxnSpPr>
          <p:spPr>
            <a:xfrm>
              <a:off x="16215846" y="2358449"/>
              <a:ext cx="54" cy="1258285"/>
            </a:xfrm>
            <a:prstGeom prst="line">
              <a:avLst/>
            </a:prstGeom>
            <a:noFill/>
            <a:ln w="31750" cap="flat">
              <a:solidFill>
                <a:srgbClr val="239ADE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" name="组 5"/>
          <p:cNvGrpSpPr/>
          <p:nvPr/>
        </p:nvGrpSpPr>
        <p:grpSpPr>
          <a:xfrm>
            <a:off x="8897924" y="953516"/>
            <a:ext cx="837094" cy="1479592"/>
            <a:chOff x="17795848" y="487315"/>
            <a:chExt cx="1674187" cy="2959183"/>
          </a:xfrm>
        </p:grpSpPr>
        <p:grpSp>
          <p:nvGrpSpPr>
            <p:cNvPr id="26" name="Group 1074"/>
            <p:cNvGrpSpPr/>
            <p:nvPr/>
          </p:nvGrpSpPr>
          <p:grpSpPr>
            <a:xfrm>
              <a:off x="17795848" y="487315"/>
              <a:ext cx="1674187" cy="1707940"/>
              <a:chOff x="-1" y="-972339"/>
              <a:chExt cx="3738748" cy="3738748"/>
            </a:xfrm>
          </p:grpSpPr>
          <p:sp>
            <p:nvSpPr>
              <p:cNvPr id="27" name="Shape 1071"/>
              <p:cNvSpPr/>
              <p:nvPr/>
            </p:nvSpPr>
            <p:spPr>
              <a:xfrm>
                <a:off x="-1" y="-972339"/>
                <a:ext cx="3738748" cy="3738748"/>
              </a:xfrm>
              <a:prstGeom prst="ellipse">
                <a:avLst/>
              </a:prstGeom>
              <a:solidFill>
                <a:srgbClr val="546C8A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8" name="Shape 1072"/>
              <p:cNvSpPr/>
              <p:nvPr/>
            </p:nvSpPr>
            <p:spPr>
              <a:xfrm>
                <a:off x="330390" y="-641948"/>
                <a:ext cx="3077965" cy="3077965"/>
              </a:xfrm>
              <a:prstGeom prst="ellipse">
                <a:avLst/>
              </a:prstGeom>
              <a:solidFill>
                <a:srgbClr val="0F30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9" name="Shape 1073"/>
              <p:cNvSpPr/>
              <p:nvPr/>
            </p:nvSpPr>
            <p:spPr>
              <a:xfrm>
                <a:off x="662867" y="58243"/>
                <a:ext cx="2589862" cy="1663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spAutoFit/>
              </a:bodyPr>
              <a:lstStyle>
                <a:lvl1pPr defTabSz="584200">
                  <a:defRPr sz="27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lvl1pPr>
              </a:lstStyle>
              <a:p>
                <a:pPr algn="ctr"/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在线随时预览</a:t>
                </a:r>
                <a:endParaRPr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cxnSp>
          <p:nvCxnSpPr>
            <p:cNvPr id="1045" name="直接连接符 1044"/>
            <p:cNvCxnSpPr>
              <a:stCxn id="27" idx="4"/>
            </p:cNvCxnSpPr>
            <p:nvPr/>
          </p:nvCxnSpPr>
          <p:spPr>
            <a:xfrm>
              <a:off x="18632942" y="2195255"/>
              <a:ext cx="635" cy="1251243"/>
            </a:xfrm>
            <a:prstGeom prst="line">
              <a:avLst/>
            </a:prstGeom>
            <a:noFill/>
            <a:ln w="31750" cap="flat">
              <a:solidFill>
                <a:srgbClr val="0F305B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组 7"/>
          <p:cNvGrpSpPr/>
          <p:nvPr/>
        </p:nvGrpSpPr>
        <p:grpSpPr>
          <a:xfrm>
            <a:off x="7267133" y="3824457"/>
            <a:ext cx="4427133" cy="1028218"/>
            <a:chOff x="14534266" y="6229196"/>
            <a:chExt cx="8854265" cy="2056435"/>
          </a:xfrm>
        </p:grpSpPr>
        <p:cxnSp>
          <p:nvCxnSpPr>
            <p:cNvPr id="1049" name="直接连接符 1048"/>
            <p:cNvCxnSpPr/>
            <p:nvPr/>
          </p:nvCxnSpPr>
          <p:spPr>
            <a:xfrm>
              <a:off x="14534266" y="7257415"/>
              <a:ext cx="6710480" cy="0"/>
            </a:xfrm>
            <a:prstGeom prst="line">
              <a:avLst/>
            </a:prstGeom>
            <a:noFill/>
            <a:ln w="31750" cap="flat">
              <a:solidFill>
                <a:srgbClr val="92D050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1" name="Group 1055"/>
            <p:cNvGrpSpPr/>
            <p:nvPr/>
          </p:nvGrpSpPr>
          <p:grpSpPr>
            <a:xfrm>
              <a:off x="21243090" y="6229196"/>
              <a:ext cx="2145441" cy="2056435"/>
              <a:chOff x="128403" y="-2962962"/>
              <a:chExt cx="3271409" cy="3271409"/>
            </a:xfrm>
          </p:grpSpPr>
          <p:sp>
            <p:nvSpPr>
              <p:cNvPr id="62" name="Shape 1052"/>
              <p:cNvSpPr/>
              <p:nvPr/>
            </p:nvSpPr>
            <p:spPr>
              <a:xfrm>
                <a:off x="128403" y="-2962962"/>
                <a:ext cx="3271409" cy="3271409"/>
              </a:xfrm>
              <a:prstGeom prst="ellipse">
                <a:avLst/>
              </a:prstGeom>
              <a:solidFill>
                <a:srgbClr val="92D050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63" name="Shape 1053"/>
              <p:cNvSpPr/>
              <p:nvPr/>
            </p:nvSpPr>
            <p:spPr>
              <a:xfrm>
                <a:off x="417495" y="-2673870"/>
                <a:ext cx="2693225" cy="2693223"/>
              </a:xfrm>
              <a:prstGeom prst="ellipse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64" name="Shape 1054"/>
              <p:cNvSpPr/>
              <p:nvPr/>
            </p:nvSpPr>
            <p:spPr>
              <a:xfrm>
                <a:off x="486028" y="-1859566"/>
                <a:ext cx="2503453" cy="12087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spAutoFit/>
              </a:bodyPr>
              <a:lstStyle/>
              <a:p>
                <a:pPr algn="ctr" defTabSz="292100">
                  <a:defRPr sz="28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pPr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在线手机模拟器</a:t>
                </a:r>
                <a:endParaRPr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30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3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0" y="6504870"/>
            <a:ext cx="1448733" cy="181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 13"/>
          <p:cNvGrpSpPr/>
          <p:nvPr/>
        </p:nvGrpSpPr>
        <p:grpSpPr>
          <a:xfrm>
            <a:off x="9877425" y="1957692"/>
            <a:ext cx="1864930" cy="1114444"/>
            <a:chOff x="19754850" y="2495666"/>
            <a:chExt cx="3729859" cy="2228887"/>
          </a:xfrm>
        </p:grpSpPr>
        <p:grpSp>
          <p:nvGrpSpPr>
            <p:cNvPr id="38" name="Group 1063"/>
            <p:cNvGrpSpPr/>
            <p:nvPr/>
          </p:nvGrpSpPr>
          <p:grpSpPr>
            <a:xfrm>
              <a:off x="21204990" y="2495666"/>
              <a:ext cx="2279719" cy="2228887"/>
              <a:chOff x="-1" y="-1"/>
              <a:chExt cx="3116759" cy="3116757"/>
            </a:xfrm>
          </p:grpSpPr>
          <p:sp>
            <p:nvSpPr>
              <p:cNvPr id="39" name="Shape 1060"/>
              <p:cNvSpPr/>
              <p:nvPr/>
            </p:nvSpPr>
            <p:spPr>
              <a:xfrm>
                <a:off x="-1" y="-1"/>
                <a:ext cx="3116759" cy="3116757"/>
              </a:xfrm>
              <a:prstGeom prst="ellipse">
                <a:avLst/>
              </a:prstGeom>
              <a:solidFill>
                <a:srgbClr val="049718">
                  <a:alpha val="296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0" name="Shape 1061"/>
              <p:cNvSpPr/>
              <p:nvPr/>
            </p:nvSpPr>
            <p:spPr>
              <a:xfrm>
                <a:off x="275426" y="275425"/>
                <a:ext cx="2565906" cy="2565904"/>
              </a:xfrm>
              <a:prstGeom prst="ellipse">
                <a:avLst/>
              </a:prstGeom>
              <a:solidFill>
                <a:srgbClr val="04971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92100">
                  <a:defRPr sz="3200">
                    <a:solidFill>
                      <a:srgbClr val="FFFFFF"/>
                    </a:solidFill>
                  </a:defRPr>
                </a:pPr>
                <a:endParaRPr sz="16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1" name="Shape 1062"/>
              <p:cNvSpPr/>
              <p:nvPr/>
            </p:nvSpPr>
            <p:spPr>
              <a:xfrm>
                <a:off x="338959" y="1201751"/>
                <a:ext cx="2388040" cy="906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 algn="ctr" defTabSz="292100">
                  <a:defRPr sz="28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 panose="020B0604020202030204"/>
                  </a:defRPr>
                </a:pPr>
                <a:r>
                  <a:rPr lang="zh-CN" altLang="en-US" sz="10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可选发布测试版、正式版</a:t>
                </a:r>
                <a:endParaRPr 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cxnSp>
          <p:nvCxnSpPr>
            <p:cNvPr id="3" name="直接连接符 2"/>
            <p:cNvCxnSpPr>
              <a:endCxn id="39" idx="2"/>
            </p:cNvCxnSpPr>
            <p:nvPr/>
          </p:nvCxnSpPr>
          <p:spPr>
            <a:xfrm flipV="1">
              <a:off x="19754850" y="3610110"/>
              <a:ext cx="1450140" cy="26502"/>
            </a:xfrm>
            <a:prstGeom prst="line">
              <a:avLst/>
            </a:prstGeom>
            <a:noFill/>
            <a:ln w="31750" cap="flat">
              <a:solidFill>
                <a:srgbClr val="049718"/>
              </a:solidFill>
              <a:prstDash val="dash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" name="TextBox 14"/>
          <p:cNvSpPr txBox="1"/>
          <p:nvPr/>
        </p:nvSpPr>
        <p:spPr>
          <a:xfrm>
            <a:off x="4106960" y="373718"/>
            <a:ext cx="3956889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功能按钮介绍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2" name="Group 1063"/>
          <p:cNvGrpSpPr/>
          <p:nvPr/>
        </p:nvGrpSpPr>
        <p:grpSpPr>
          <a:xfrm>
            <a:off x="727983" y="3824944"/>
            <a:ext cx="865297" cy="861692"/>
            <a:chOff x="-1" y="-1"/>
            <a:chExt cx="3116759" cy="3116757"/>
          </a:xfrm>
        </p:grpSpPr>
        <p:sp>
          <p:nvSpPr>
            <p:cNvPr id="54" name="Shape 1060"/>
            <p:cNvSpPr/>
            <p:nvPr/>
          </p:nvSpPr>
          <p:spPr>
            <a:xfrm>
              <a:off x="-1" y="-1"/>
              <a:ext cx="3116759" cy="3116757"/>
            </a:xfrm>
            <a:prstGeom prst="ellipse">
              <a:avLst/>
            </a:prstGeom>
            <a:solidFill>
              <a:srgbClr val="FFC000">
                <a:alpha val="296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3200">
                  <a:solidFill>
                    <a:srgbClr val="FFFFFF"/>
                  </a:solidFill>
                </a:defRPr>
              </a:pPr>
              <a:endPara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5" name="Shape 1061"/>
            <p:cNvSpPr/>
            <p:nvPr/>
          </p:nvSpPr>
          <p:spPr>
            <a:xfrm>
              <a:off x="275426" y="275425"/>
              <a:ext cx="2565906" cy="256590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3200">
                  <a:solidFill>
                    <a:srgbClr val="FFFFFF"/>
                  </a:solidFill>
                </a:defRPr>
              </a:pPr>
              <a:endPara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6" name="Shape 1062"/>
            <p:cNvSpPr/>
            <p:nvPr/>
          </p:nvSpPr>
          <p:spPr>
            <a:xfrm>
              <a:off x="338959" y="1201751"/>
              <a:ext cx="2388040" cy="9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292100">
                <a:defRPr sz="28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上传资源文件</a:t>
              </a:r>
              <a:endPara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cxnSp>
        <p:nvCxnSpPr>
          <p:cNvPr id="53" name="直接连接符 8"/>
          <p:cNvCxnSpPr/>
          <p:nvPr/>
        </p:nvCxnSpPr>
        <p:spPr>
          <a:xfrm flipH="1">
            <a:off x="1496157" y="4214485"/>
            <a:ext cx="771694" cy="14899"/>
          </a:xfrm>
          <a:prstGeom prst="line">
            <a:avLst/>
          </a:prstGeom>
          <a:noFill/>
          <a:ln w="31750" cap="flat">
            <a:solidFill>
              <a:srgbClr val="FDBE03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9" name="Group 1063"/>
          <p:cNvGrpSpPr/>
          <p:nvPr/>
        </p:nvGrpSpPr>
        <p:grpSpPr>
          <a:xfrm>
            <a:off x="53412" y="3122067"/>
            <a:ext cx="865297" cy="861692"/>
            <a:chOff x="-1" y="-1"/>
            <a:chExt cx="3116759" cy="3116757"/>
          </a:xfrm>
        </p:grpSpPr>
        <p:sp>
          <p:nvSpPr>
            <p:cNvPr id="60" name="Shape 1060"/>
            <p:cNvSpPr/>
            <p:nvPr/>
          </p:nvSpPr>
          <p:spPr>
            <a:xfrm>
              <a:off x="-1" y="-1"/>
              <a:ext cx="3116759" cy="3116757"/>
            </a:xfrm>
            <a:prstGeom prst="ellipse">
              <a:avLst/>
            </a:prstGeom>
            <a:solidFill>
              <a:srgbClr val="7030A0">
                <a:alpha val="296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3200">
                  <a:solidFill>
                    <a:srgbClr val="FFFFFF"/>
                  </a:solidFill>
                </a:defRPr>
              </a:pPr>
              <a:endPara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5" name="Shape 1061"/>
            <p:cNvSpPr/>
            <p:nvPr/>
          </p:nvSpPr>
          <p:spPr>
            <a:xfrm>
              <a:off x="275426" y="275425"/>
              <a:ext cx="2565906" cy="2565904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3200">
                  <a:solidFill>
                    <a:srgbClr val="FFFFFF"/>
                  </a:solidFill>
                </a:defRPr>
              </a:pPr>
              <a:endPara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6" name="Shape 1062"/>
            <p:cNvSpPr/>
            <p:nvPr/>
          </p:nvSpPr>
          <p:spPr>
            <a:xfrm>
              <a:off x="338959" y="1201751"/>
              <a:ext cx="2388040" cy="9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292100">
                <a:defRPr sz="28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全局</a:t>
              </a:r>
              <a:r>
                <a:rPr lang="en-US" altLang="zh-CN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CSS</a:t>
              </a:r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JS</a:t>
              </a:r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样式</a:t>
              </a:r>
              <a:endPara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cxnSp>
        <p:nvCxnSpPr>
          <p:cNvPr id="71" name="直接连接符 8"/>
          <p:cNvCxnSpPr>
            <a:endCxn id="60" idx="6"/>
          </p:cNvCxnSpPr>
          <p:nvPr/>
        </p:nvCxnSpPr>
        <p:spPr>
          <a:xfrm flipH="1" flipV="1">
            <a:off x="918709" y="3552913"/>
            <a:ext cx="1285467" cy="7197"/>
          </a:xfrm>
          <a:prstGeom prst="line">
            <a:avLst/>
          </a:prstGeom>
          <a:noFill/>
          <a:ln w="31750" cap="flat">
            <a:solidFill>
              <a:srgbClr val="7030A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圆角矩形 35"/>
          <p:cNvSpPr/>
          <p:nvPr/>
        </p:nvSpPr>
        <p:spPr>
          <a:xfrm>
            <a:off x="2234942" y="3552913"/>
            <a:ext cx="187226" cy="529218"/>
          </a:xfrm>
          <a:prstGeom prst="roundRect">
            <a:avLst/>
          </a:prstGeom>
          <a:solidFill>
            <a:srgbClr val="7030A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2" name="直接连接符 8"/>
          <p:cNvCxnSpPr/>
          <p:nvPr/>
        </p:nvCxnSpPr>
        <p:spPr>
          <a:xfrm flipH="1">
            <a:off x="2319974" y="2238195"/>
            <a:ext cx="2732" cy="1090779"/>
          </a:xfrm>
          <a:prstGeom prst="line">
            <a:avLst/>
          </a:prstGeom>
          <a:noFill/>
          <a:ln w="31750" cap="flat">
            <a:solidFill>
              <a:srgbClr val="EA4F3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9872" y="474196"/>
            <a:ext cx="6527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开发过程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合理利用组件的重复调用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1063732" y="3525292"/>
            <a:ext cx="9499493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特性：</a:t>
            </a:r>
            <a:endParaRPr lang="en-US" altLang="zh-CN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当你在多个模板页面使用同一组件时，若对组件内容进行修改，其他页面的组件也会被同步修改。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当你在多个模板页面使用同一组件时，若删除某一页面的组件，其他页面的组件不会受到影响。当所有页面的该组件都被删除时，该组件才会从“已使用组件实例”中删除。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3732" y="5652135"/>
            <a:ext cx="949949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总结：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若页面中有重复数据，并符合组件的采集规则，均可重复使用。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732" y="1527631"/>
            <a:ext cx="9499492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已经使用过的组件，在“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已使用组件实例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”中可以重复使用，无需每次重复调用。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LOGO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、导航、底部组件、返回顶部等。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3732" y="2505670"/>
            <a:ext cx="949949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要求：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已使用的组件如要复用，须保证被使用页面有与此组件对应的数据。否则组件无法正常复用。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例：如果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内页没有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LOGO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，那么你用适配的首页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LOGO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，拿到内页去用，是无效的。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75522" y="480728"/>
            <a:ext cx="6527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多个域名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支持多域名访问一个站点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612741" y="2154282"/>
            <a:ext cx="10887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在开发页面左下角，点击小齿轮：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点击“域名别名”，输入域名点击添加就好：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0963" y="1933717"/>
            <a:ext cx="848164" cy="149528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9" y="3579787"/>
            <a:ext cx="3314701" cy="2501760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90" y="6504870"/>
            <a:ext cx="1448733" cy="181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矩形 30"/>
          <p:cNvSpPr/>
          <p:nvPr/>
        </p:nvSpPr>
        <p:spPr>
          <a:xfrm>
            <a:off x="5487726" y="462614"/>
            <a:ext cx="1396536" cy="512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快速适配 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55" y="2528627"/>
            <a:ext cx="6954116" cy="43293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7040"/>
            <a:ext cx="6501543" cy="406797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3" name="直线连接符 52"/>
          <p:cNvCxnSpPr/>
          <p:nvPr/>
        </p:nvCxnSpPr>
        <p:spPr>
          <a:xfrm flipV="1">
            <a:off x="3681249" y="1663262"/>
            <a:ext cx="23648" cy="2703787"/>
          </a:xfrm>
          <a:prstGeom prst="line">
            <a:avLst/>
          </a:prstGeom>
          <a:ln w="38100">
            <a:solidFill>
              <a:srgbClr val="595959">
                <a:alpha val="60784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>
            <a:off x="3704897" y="1663262"/>
            <a:ext cx="7062952" cy="0"/>
          </a:xfrm>
          <a:prstGeom prst="line">
            <a:avLst/>
          </a:prstGeom>
          <a:ln w="38100">
            <a:solidFill>
              <a:srgbClr val="595959">
                <a:alpha val="60784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10767849" y="1663262"/>
            <a:ext cx="0" cy="1631731"/>
          </a:xfrm>
          <a:prstGeom prst="line">
            <a:avLst/>
          </a:prstGeom>
          <a:ln w="38100">
            <a:solidFill>
              <a:srgbClr val="595959">
                <a:alpha val="60784"/>
              </a:srgb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532028" y="4353194"/>
            <a:ext cx="298442" cy="298442"/>
          </a:xfrm>
          <a:prstGeom prst="ellipse">
            <a:avLst/>
          </a:prstGeom>
          <a:solidFill>
            <a:srgbClr val="E97F01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3" name="文本框 62"/>
          <p:cNvSpPr txBox="1"/>
          <p:nvPr/>
        </p:nvSpPr>
        <p:spPr>
          <a:xfrm>
            <a:off x="4552374" y="1745044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kumimoji="1" lang="en-US" altLang="zh-CN" sz="14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</a:t>
            </a:r>
            <a:r>
              <a:rPr kumimoji="1" lang="zh-CN" altLang="en-US" sz="14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网站上选取区域快速生成适配内容</a:t>
            </a:r>
            <a:endParaRPr kumimoji="1" lang="zh-CN" altLang="en-US" sz="1400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310648" y="3294993"/>
            <a:ext cx="1684314" cy="2774731"/>
          </a:xfrm>
          <a:prstGeom prst="rect">
            <a:avLst/>
          </a:prstGeom>
          <a:solidFill>
            <a:srgbClr val="E97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22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31422" y="2942168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快速适配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kumimoji="1"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9351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44061" y="1341517"/>
            <a:ext cx="4257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新建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首页网页模板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默认完成，跳过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00070" y="24865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创建网站项目后，点击开发按钮打开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开发主界面，在左上角找到页面模板栏。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点击打开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】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99079" y="281931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深度定制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完成第一个适配页面</a:t>
            </a:r>
            <a:endParaRPr lang="zh-CN" altLang="en-US" b="1" i="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850900" y="2438311"/>
            <a:ext cx="3822700" cy="2451100"/>
            <a:chOff x="850900" y="2438311"/>
            <a:chExt cx="3822700" cy="24511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0900" y="2438311"/>
              <a:ext cx="3822700" cy="24511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50900" y="2681496"/>
              <a:ext cx="457200" cy="533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400070" y="353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平台已为我们创建了第一个页面模板。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其它页面模板的创建，往下介绍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131061" y="473425"/>
            <a:ext cx="2034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组件拖拽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b="1" i="0" dirty="0"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89959" y="1475609"/>
            <a:ext cx="625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可以按照我们的需要拖拽组件，组件在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IDE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左侧“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+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”，将需要的模块拖拽到手机模拟器中。下图以菜单组件为例：</a:t>
            </a:r>
            <a:endParaRPr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481" y="3082592"/>
            <a:ext cx="9075219" cy="6074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649673" y="1835686"/>
            <a:ext cx="5098475" cy="32547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98538" y="-346726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847"/>
          <p:cNvGrpSpPr/>
          <p:nvPr/>
        </p:nvGrpSpPr>
        <p:grpSpPr>
          <a:xfrm>
            <a:off x="1889132" y="5942256"/>
            <a:ext cx="9305341" cy="915744"/>
            <a:chOff x="87918" y="0"/>
            <a:chExt cx="9305339" cy="915742"/>
          </a:xfrm>
        </p:grpSpPr>
        <p:sp>
          <p:nvSpPr>
            <p:cNvPr id="5" name="Shape 841"/>
            <p:cNvSpPr/>
            <p:nvPr/>
          </p:nvSpPr>
          <p:spPr>
            <a:xfrm>
              <a:off x="4631674" y="201475"/>
              <a:ext cx="3596365" cy="714268"/>
            </a:xfrm>
            <a:prstGeom prst="triangle">
              <a:avLst/>
            </a:prstGeom>
            <a:solidFill>
              <a:srgbClr val="F4C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Shape 842"/>
            <p:cNvSpPr/>
            <p:nvPr/>
          </p:nvSpPr>
          <p:spPr>
            <a:xfrm>
              <a:off x="576846" y="122113"/>
              <a:ext cx="3995961" cy="793630"/>
            </a:xfrm>
            <a:prstGeom prst="triangle">
              <a:avLst/>
            </a:prstGeom>
            <a:solidFill>
              <a:srgbClr val="06BB9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Shape 843"/>
            <p:cNvSpPr/>
            <p:nvPr/>
          </p:nvSpPr>
          <p:spPr>
            <a:xfrm>
              <a:off x="2326271" y="0"/>
              <a:ext cx="4610808" cy="915743"/>
            </a:xfrm>
            <a:prstGeom prst="triangle">
              <a:avLst/>
            </a:prstGeom>
            <a:solidFill>
              <a:srgbClr val="2ACA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Shape 844"/>
            <p:cNvSpPr/>
            <p:nvPr/>
          </p:nvSpPr>
          <p:spPr>
            <a:xfrm>
              <a:off x="87918" y="689997"/>
              <a:ext cx="1136630" cy="225746"/>
            </a:xfrm>
            <a:prstGeom prst="triangle">
              <a:avLst/>
            </a:prstGeom>
            <a:solidFill>
              <a:srgbClr val="2399D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Shape 845"/>
            <p:cNvSpPr/>
            <p:nvPr/>
          </p:nvSpPr>
          <p:spPr>
            <a:xfrm>
              <a:off x="7068791" y="533892"/>
              <a:ext cx="1922630" cy="381851"/>
            </a:xfrm>
            <a:prstGeom prst="triangle">
              <a:avLst/>
            </a:prstGeom>
            <a:solidFill>
              <a:srgbClr val="E97F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Shape 846"/>
            <p:cNvSpPr/>
            <p:nvPr/>
          </p:nvSpPr>
          <p:spPr>
            <a:xfrm>
              <a:off x="8549669" y="748196"/>
              <a:ext cx="843590" cy="167547"/>
            </a:xfrm>
            <a:prstGeom prst="triangle">
              <a:avLst/>
            </a:prstGeom>
            <a:solidFill>
              <a:srgbClr val="E94F3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48876" y="1835686"/>
            <a:ext cx="5098475" cy="32547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平台功能使用介绍（重点）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产品架构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管理平台介绍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IDE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平台介绍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kumimoji="1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快速适配功能介绍（实践）</a:t>
            </a:r>
            <a:endParaRPr kumimoji="1" lang="en-US" altLang="zh-CN" sz="160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kumimoji="1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核心组件介绍（实践）</a:t>
            </a:r>
            <a:endParaRPr kumimoji="1" lang="en-US" altLang="zh-CN" sz="160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kumimoji="1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创建新的页面模板介绍（实践）</a:t>
            </a:r>
            <a:endParaRPr kumimoji="1" lang="en-US" altLang="zh-CN" sz="160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	      </a:t>
            </a:r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如何用一个模板匹配多个页面</a:t>
            </a:r>
            <a:endParaRPr kumimoji="1"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kumimoji="1"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</a:t>
            </a:r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详细正则的介绍</a:t>
            </a:r>
            <a:endParaRPr kumimoji="1"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10231" y="592651"/>
            <a:ext cx="1927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Bauhaus 93" panose="04030905020B02020C02" pitchFamily="82" charset="0"/>
              </a:rPr>
              <a:t>contents</a:t>
            </a:r>
            <a:endParaRPr lang="zh-CN" altLang="en-US" sz="2800" dirty="0">
              <a:latin typeface="Bauhaus 93" panose="04030905020B02020C02" pitchFamily="8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60862" y="109026"/>
            <a:ext cx="13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13989" y="1983483"/>
            <a:ext cx="6096000" cy="2657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适配场景与适配难点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01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产品不适用场景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    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产品不能适配的场景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    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产品适配难点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    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产品适配难点解决方案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    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建立一个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没有的页面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       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06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如何简单判断一个网站能否适配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07 FAQ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108" y="2198128"/>
            <a:ext cx="5241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左键单击手机模拟器中的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menu-125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组件，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右边栏会有模块属性的显示，这里可以编辑当前模块的属性。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884" y="325582"/>
            <a:ext cx="5482565" cy="653241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00631" y="1204395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认识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组件可视窗口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56989" y="570407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进入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组件数据采集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0037" y="1310836"/>
            <a:ext cx="94210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待组件拖拽选取完成后，选中任意组件，点击编辑按钮，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进入“数据采集”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代码编辑器，有组件的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默认代码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，默认代码即是该模块数据的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对象的格式。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以下是以菜单组件为例：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4581" y="2775717"/>
            <a:ext cx="5800548" cy="408228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36" y="3608479"/>
            <a:ext cx="4765964" cy="32495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直角三角形 9"/>
          <p:cNvSpPr/>
          <p:nvPr/>
        </p:nvSpPr>
        <p:spPr>
          <a:xfrm rot="5400000">
            <a:off x="3747654" y="2761862"/>
            <a:ext cx="1205095" cy="1205095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直角三角形 10"/>
          <p:cNvSpPr/>
          <p:nvPr/>
        </p:nvSpPr>
        <p:spPr>
          <a:xfrm rot="10800000">
            <a:off x="10986905" y="3597908"/>
            <a:ext cx="1205095" cy="1205095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1479070" y="3622334"/>
            <a:ext cx="78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默认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代码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3676" y="2845106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代码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示例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073" y="4803003"/>
            <a:ext cx="3126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>
                <a:solidFill>
                  <a:srgbClr val="333333"/>
                </a:solidFill>
                <a:latin typeface="Helvetica Neue" charset="0"/>
              </a:rPr>
            </a:br>
            <a:endParaRPr lang="zh-CN" altLang="en-US" dirty="0">
              <a:solidFill>
                <a:srgbClr val="333333"/>
              </a:solidFill>
              <a:latin typeface="Helvetica Neue" charset="0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15" name="下箭头标注 14"/>
          <p:cNvSpPr/>
          <p:nvPr/>
        </p:nvSpPr>
        <p:spPr>
          <a:xfrm>
            <a:off x="412046" y="4066150"/>
            <a:ext cx="2105891" cy="2674034"/>
          </a:xfrm>
          <a:prstGeom prst="down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默认代码只是作为参考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下面是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menu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组件（默认主题）的具体数据采集方法：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73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首先，进行数据搜寻，在谷歌浏览器中鼠标右击目标元素，选择审查元素，点击查看该目标元素在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DOM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中的位置：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687418"/>
            <a:ext cx="5497190" cy="357100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6541010" y="1965889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其次，获取目标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DOM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标签，找到该目标选择路径。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10" y="2687418"/>
            <a:ext cx="5664628" cy="2505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6989" y="570407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数据采集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" y="1591958"/>
            <a:ext cx="592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最后，返回到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IDE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页面的数据编辑界面，在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data.js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中进行</a:t>
            </a:r>
            <a:endParaRPr lang="en-US" altLang="zh-CN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数据采集，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JS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采集的代码写法，如下图：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91509"/>
            <a:ext cx="5084618" cy="30230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9672" y="1627547"/>
            <a:ext cx="5320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如果有不需要的属性，可以删去，以上代码可以写成如下图：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65527"/>
            <a:ext cx="5624944" cy="1874981"/>
          </a:xfrm>
          <a:prstGeom prst="rect">
            <a:avLst/>
          </a:prstGeom>
        </p:spPr>
      </p:pic>
      <p:sp>
        <p:nvSpPr>
          <p:cNvPr id="6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6989" y="570407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采集代码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7129" y="1456243"/>
            <a:ext cx="4086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数据采集完成后，点击右上角预览按钮进行预览。</a:t>
            </a:r>
            <a:endParaRPr lang="en-US" altLang="zh-CN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或者通过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command+B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/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Ctrl+B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进行编译后，打开二维码查看效果。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0" y="4279900"/>
            <a:ext cx="6540500" cy="25781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41" y="82730"/>
            <a:ext cx="5517826" cy="2100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00" y="1456243"/>
            <a:ext cx="2491071" cy="18426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305378" y="451694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预览后的效果如下图：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0" y="3554520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8306" y="673313"/>
            <a:ext cx="1539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预览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-152400" y="186267"/>
            <a:ext cx="12615333" cy="10920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566432" y="1739414"/>
            <a:ext cx="1585627" cy="140877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13500000" sx="95000" sy="95000" algn="b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任意形状 37"/>
          <p:cNvSpPr/>
          <p:nvPr/>
        </p:nvSpPr>
        <p:spPr>
          <a:xfrm>
            <a:off x="6541878" y="1658833"/>
            <a:ext cx="5432220" cy="5199166"/>
          </a:xfrm>
          <a:custGeom>
            <a:avLst/>
            <a:gdLst>
              <a:gd name="connsiteX0" fmla="*/ 797483 w 5426576"/>
              <a:gd name="connsiteY0" fmla="*/ 0 h 5199166"/>
              <a:gd name="connsiteX1" fmla="*/ 1578764 w 5426576"/>
              <a:gd name="connsiteY1" fmla="*/ 562429 h 5199166"/>
              <a:gd name="connsiteX2" fmla="*/ 1590240 w 5426576"/>
              <a:gd name="connsiteY2" fmla="*/ 628845 h 5199166"/>
              <a:gd name="connsiteX3" fmla="*/ 5426576 w 5426576"/>
              <a:gd name="connsiteY3" fmla="*/ 628845 h 5199166"/>
              <a:gd name="connsiteX4" fmla="*/ 5426576 w 5426576"/>
              <a:gd name="connsiteY4" fmla="*/ 5199166 h 5199166"/>
              <a:gd name="connsiteX5" fmla="*/ 4937 w 5426576"/>
              <a:gd name="connsiteY5" fmla="*/ 5199166 h 5199166"/>
              <a:gd name="connsiteX6" fmla="*/ 4937 w 5426576"/>
              <a:gd name="connsiteY6" fmla="*/ 781151 h 5199166"/>
              <a:gd name="connsiteX7" fmla="*/ 4117 w 5426576"/>
              <a:gd name="connsiteY7" fmla="*/ 776408 h 5199166"/>
              <a:gd name="connsiteX8" fmla="*/ 0 w 5426576"/>
              <a:gd name="connsiteY8" fmla="*/ 704388 h 5199166"/>
              <a:gd name="connsiteX9" fmla="*/ 797483 w 5426576"/>
              <a:gd name="connsiteY9" fmla="*/ 0 h 5199166"/>
              <a:gd name="connsiteX0-1" fmla="*/ 797483 w 5426576"/>
              <a:gd name="connsiteY0-2" fmla="*/ 0 h 5199166"/>
              <a:gd name="connsiteX1-3" fmla="*/ 1578764 w 5426576"/>
              <a:gd name="connsiteY1-4" fmla="*/ 562429 h 5199166"/>
              <a:gd name="connsiteX2-5" fmla="*/ 1590240 w 5426576"/>
              <a:gd name="connsiteY2-6" fmla="*/ 628845 h 5199166"/>
              <a:gd name="connsiteX3-7" fmla="*/ 5426576 w 5426576"/>
              <a:gd name="connsiteY3-8" fmla="*/ 628845 h 5199166"/>
              <a:gd name="connsiteX4-9" fmla="*/ 5426576 w 5426576"/>
              <a:gd name="connsiteY4-10" fmla="*/ 5199166 h 5199166"/>
              <a:gd name="connsiteX5-11" fmla="*/ 4937 w 5426576"/>
              <a:gd name="connsiteY5-12" fmla="*/ 5199166 h 5199166"/>
              <a:gd name="connsiteX6-13" fmla="*/ 4937 w 5426576"/>
              <a:gd name="connsiteY6-14" fmla="*/ 781151 h 5199166"/>
              <a:gd name="connsiteX7-15" fmla="*/ 4117 w 5426576"/>
              <a:gd name="connsiteY7-16" fmla="*/ 776408 h 5199166"/>
              <a:gd name="connsiteX8-17" fmla="*/ 0 w 5426576"/>
              <a:gd name="connsiteY8-18" fmla="*/ 704388 h 5199166"/>
              <a:gd name="connsiteX9-19" fmla="*/ 797483 w 5426576"/>
              <a:gd name="connsiteY9-20" fmla="*/ 0 h 5199166"/>
              <a:gd name="connsiteX0-21" fmla="*/ 797483 w 5426576"/>
              <a:gd name="connsiteY0-22" fmla="*/ 0 h 5199166"/>
              <a:gd name="connsiteX1-23" fmla="*/ 1578764 w 5426576"/>
              <a:gd name="connsiteY1-24" fmla="*/ 562429 h 5199166"/>
              <a:gd name="connsiteX2-25" fmla="*/ 1590240 w 5426576"/>
              <a:gd name="connsiteY2-26" fmla="*/ 628845 h 5199166"/>
              <a:gd name="connsiteX3-27" fmla="*/ 5426576 w 5426576"/>
              <a:gd name="connsiteY3-28" fmla="*/ 628845 h 5199166"/>
              <a:gd name="connsiteX4-29" fmla="*/ 5426576 w 5426576"/>
              <a:gd name="connsiteY4-30" fmla="*/ 5199166 h 5199166"/>
              <a:gd name="connsiteX5-31" fmla="*/ 4937 w 5426576"/>
              <a:gd name="connsiteY5-32" fmla="*/ 5199166 h 5199166"/>
              <a:gd name="connsiteX6-33" fmla="*/ 4937 w 5426576"/>
              <a:gd name="connsiteY6-34" fmla="*/ 781151 h 5199166"/>
              <a:gd name="connsiteX7-35" fmla="*/ 4117 w 5426576"/>
              <a:gd name="connsiteY7-36" fmla="*/ 776408 h 5199166"/>
              <a:gd name="connsiteX8-37" fmla="*/ 0 w 5426576"/>
              <a:gd name="connsiteY8-38" fmla="*/ 704388 h 5199166"/>
              <a:gd name="connsiteX9-39" fmla="*/ 797483 w 5426576"/>
              <a:gd name="connsiteY9-40" fmla="*/ 0 h 5199166"/>
              <a:gd name="connsiteX0-41" fmla="*/ 797483 w 5426576"/>
              <a:gd name="connsiteY0-42" fmla="*/ 0 h 5199166"/>
              <a:gd name="connsiteX1-43" fmla="*/ 1578764 w 5426576"/>
              <a:gd name="connsiteY1-44" fmla="*/ 562429 h 5199166"/>
              <a:gd name="connsiteX2-45" fmla="*/ 1590240 w 5426576"/>
              <a:gd name="connsiteY2-46" fmla="*/ 628845 h 5199166"/>
              <a:gd name="connsiteX3-47" fmla="*/ 5426576 w 5426576"/>
              <a:gd name="connsiteY3-48" fmla="*/ 628845 h 5199166"/>
              <a:gd name="connsiteX4-49" fmla="*/ 5426576 w 5426576"/>
              <a:gd name="connsiteY4-50" fmla="*/ 5199166 h 5199166"/>
              <a:gd name="connsiteX5-51" fmla="*/ 4937 w 5426576"/>
              <a:gd name="connsiteY5-52" fmla="*/ 5199166 h 5199166"/>
              <a:gd name="connsiteX6-53" fmla="*/ 4937 w 5426576"/>
              <a:gd name="connsiteY6-54" fmla="*/ 781151 h 5199166"/>
              <a:gd name="connsiteX7-55" fmla="*/ 4117 w 5426576"/>
              <a:gd name="connsiteY7-56" fmla="*/ 776408 h 5199166"/>
              <a:gd name="connsiteX8-57" fmla="*/ 0 w 5426576"/>
              <a:gd name="connsiteY8-58" fmla="*/ 704388 h 5199166"/>
              <a:gd name="connsiteX9-59" fmla="*/ 797483 w 5426576"/>
              <a:gd name="connsiteY9-60" fmla="*/ 0 h 5199166"/>
              <a:gd name="connsiteX0-61" fmla="*/ 797483 w 5426576"/>
              <a:gd name="connsiteY0-62" fmla="*/ 0 h 5199166"/>
              <a:gd name="connsiteX1-63" fmla="*/ 1578764 w 5426576"/>
              <a:gd name="connsiteY1-64" fmla="*/ 562429 h 5199166"/>
              <a:gd name="connsiteX2-65" fmla="*/ 1590240 w 5426576"/>
              <a:gd name="connsiteY2-66" fmla="*/ 628845 h 5199166"/>
              <a:gd name="connsiteX3-67" fmla="*/ 5426576 w 5426576"/>
              <a:gd name="connsiteY3-68" fmla="*/ 628845 h 5199166"/>
              <a:gd name="connsiteX4-69" fmla="*/ 5426576 w 5426576"/>
              <a:gd name="connsiteY4-70" fmla="*/ 5199166 h 5199166"/>
              <a:gd name="connsiteX5-71" fmla="*/ 4937 w 5426576"/>
              <a:gd name="connsiteY5-72" fmla="*/ 5199166 h 5199166"/>
              <a:gd name="connsiteX6-73" fmla="*/ 4937 w 5426576"/>
              <a:gd name="connsiteY6-74" fmla="*/ 781151 h 5199166"/>
              <a:gd name="connsiteX7-75" fmla="*/ 4117 w 5426576"/>
              <a:gd name="connsiteY7-76" fmla="*/ 776408 h 5199166"/>
              <a:gd name="connsiteX8-77" fmla="*/ 0 w 5426576"/>
              <a:gd name="connsiteY8-78" fmla="*/ 704388 h 5199166"/>
              <a:gd name="connsiteX9-79" fmla="*/ 797483 w 5426576"/>
              <a:gd name="connsiteY9-80" fmla="*/ 0 h 5199166"/>
              <a:gd name="connsiteX0-81" fmla="*/ 797483 w 5432220"/>
              <a:gd name="connsiteY0-82" fmla="*/ 0 h 5199166"/>
              <a:gd name="connsiteX1-83" fmla="*/ 1578764 w 5432220"/>
              <a:gd name="connsiteY1-84" fmla="*/ 562429 h 5199166"/>
              <a:gd name="connsiteX2-85" fmla="*/ 1590240 w 5432220"/>
              <a:gd name="connsiteY2-86" fmla="*/ 628845 h 5199166"/>
              <a:gd name="connsiteX3-87" fmla="*/ 5426576 w 5432220"/>
              <a:gd name="connsiteY3-88" fmla="*/ 628845 h 5199166"/>
              <a:gd name="connsiteX4-89" fmla="*/ 5426576 w 5432220"/>
              <a:gd name="connsiteY4-90" fmla="*/ 5199166 h 5199166"/>
              <a:gd name="connsiteX5-91" fmla="*/ 4937 w 5432220"/>
              <a:gd name="connsiteY5-92" fmla="*/ 5199166 h 5199166"/>
              <a:gd name="connsiteX6-93" fmla="*/ 4937 w 5432220"/>
              <a:gd name="connsiteY6-94" fmla="*/ 781151 h 5199166"/>
              <a:gd name="connsiteX7-95" fmla="*/ 4117 w 5432220"/>
              <a:gd name="connsiteY7-96" fmla="*/ 776408 h 5199166"/>
              <a:gd name="connsiteX8-97" fmla="*/ 0 w 5432220"/>
              <a:gd name="connsiteY8-98" fmla="*/ 704388 h 5199166"/>
              <a:gd name="connsiteX9-99" fmla="*/ 797483 w 5432220"/>
              <a:gd name="connsiteY9-100" fmla="*/ 0 h 5199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432220" h="5199166">
                <a:moveTo>
                  <a:pt x="797483" y="0"/>
                </a:moveTo>
                <a:cubicBezTo>
                  <a:pt x="1182867" y="0"/>
                  <a:pt x="1504402" y="241451"/>
                  <a:pt x="1578764" y="562429"/>
                </a:cubicBezTo>
                <a:lnTo>
                  <a:pt x="1590240" y="628845"/>
                </a:lnTo>
                <a:lnTo>
                  <a:pt x="5426576" y="628845"/>
                </a:lnTo>
                <a:cubicBezTo>
                  <a:pt x="5426576" y="2152285"/>
                  <a:pt x="5439276" y="3574126"/>
                  <a:pt x="5426576" y="5199166"/>
                </a:cubicBezTo>
                <a:cubicBezTo>
                  <a:pt x="4521063" y="4741966"/>
                  <a:pt x="1812150" y="5199166"/>
                  <a:pt x="4937" y="5199166"/>
                </a:cubicBezTo>
                <a:lnTo>
                  <a:pt x="4937" y="781151"/>
                </a:lnTo>
                <a:lnTo>
                  <a:pt x="4117" y="776408"/>
                </a:lnTo>
                <a:cubicBezTo>
                  <a:pt x="1395" y="752728"/>
                  <a:pt x="0" y="728702"/>
                  <a:pt x="0" y="704388"/>
                </a:cubicBezTo>
                <a:cubicBezTo>
                  <a:pt x="0" y="315365"/>
                  <a:pt x="357045" y="0"/>
                  <a:pt x="7974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22" y="2428863"/>
            <a:ext cx="2515123" cy="2713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6546818" y="3715622"/>
            <a:ext cx="25280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测试版：</a:t>
            </a:r>
            <a:endParaRPr lang="en-US" altLang="zh-CN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需在相应的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后加“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?_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allmobilizedev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参数来访问云适配版。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如：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/>
              </a:rPr>
              <a:t>http://web.demo.yunshipei.com/?_allmobilizedev=1</a:t>
            </a:r>
            <a:endParaRPr lang="en-US" altLang="zh-CN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b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76309" y="2814151"/>
            <a:ext cx="1427018" cy="4403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发布测试版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530054" y="2808411"/>
            <a:ext cx="1533345" cy="44563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发布正式版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21088" y="3789457"/>
            <a:ext cx="2619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正式版：</a:t>
            </a:r>
            <a:endParaRPr lang="en-US" altLang="zh-CN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当用户用手机打开原网站时，可直接进入云适配版。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62146" y="2488564"/>
            <a:ext cx="3289913" cy="2560276"/>
          </a:xfrm>
          <a:custGeom>
            <a:avLst/>
            <a:gdLst>
              <a:gd name="connsiteX0" fmla="*/ 0 w 3289913"/>
              <a:gd name="connsiteY0" fmla="*/ 0 h 2560276"/>
              <a:gd name="connsiteX1" fmla="*/ 3289913 w 3289913"/>
              <a:gd name="connsiteY1" fmla="*/ 0 h 2560276"/>
              <a:gd name="connsiteX2" fmla="*/ 3289913 w 3289913"/>
              <a:gd name="connsiteY2" fmla="*/ 2560276 h 2560276"/>
              <a:gd name="connsiteX3" fmla="*/ 0 w 3289913"/>
              <a:gd name="connsiteY3" fmla="*/ 2560276 h 2560276"/>
              <a:gd name="connsiteX4" fmla="*/ 0 w 3289913"/>
              <a:gd name="connsiteY4" fmla="*/ 0 h 2560276"/>
              <a:gd name="connsiteX0-1" fmla="*/ 0 w 3289913"/>
              <a:gd name="connsiteY0-2" fmla="*/ 0 h 2560276"/>
              <a:gd name="connsiteX1-3" fmla="*/ 3289913 w 3289913"/>
              <a:gd name="connsiteY1-4" fmla="*/ 0 h 2560276"/>
              <a:gd name="connsiteX2-5" fmla="*/ 3289913 w 3289913"/>
              <a:gd name="connsiteY2-6" fmla="*/ 2560276 h 2560276"/>
              <a:gd name="connsiteX3-7" fmla="*/ 0 w 3289913"/>
              <a:gd name="connsiteY3-8" fmla="*/ 2560276 h 2560276"/>
              <a:gd name="connsiteX4-9" fmla="*/ 0 w 3289913"/>
              <a:gd name="connsiteY4-10" fmla="*/ 0 h 25602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89913" h="2560276">
                <a:moveTo>
                  <a:pt x="0" y="0"/>
                </a:moveTo>
                <a:lnTo>
                  <a:pt x="3289913" y="0"/>
                </a:lnTo>
                <a:lnTo>
                  <a:pt x="3289913" y="2560276"/>
                </a:lnTo>
                <a:cubicBezTo>
                  <a:pt x="2193275" y="2560276"/>
                  <a:pt x="2849238" y="2280876"/>
                  <a:pt x="0" y="25602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已经在原网站所有网页正确的位置插入云适配代码。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b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71379" y="201067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前提条件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69376" y="196451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两种模式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81204" y="14970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0" y="0"/>
            <a:ext cx="12192000" cy="880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339455" y="388777"/>
            <a:ext cx="1460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  布</a:t>
            </a:r>
            <a:endParaRPr kumimoji="1"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7291" y="2463800"/>
            <a:ext cx="326884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少费话，上代码。</a:t>
            </a:r>
            <a:endParaRPr kumimoji="1"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以真实案例演示核心组件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（介绍图片轮播、菜单，段落等核心组件）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702300"/>
            <a:ext cx="12280900" cy="1155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96651" y="26277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创建其它页面模板</a:t>
            </a:r>
            <a:endParaRPr lang="zh-CN" altLang="en-US" sz="2000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0712" y="1933689"/>
            <a:ext cx="895383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接下来，我们来匹配其它页面（除首页外的页面），这里需要创建新的页面模板（起名规则遵照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CSS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规范）如下为我们所选测试网站对应新页面模板的页面信息：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51050" y="2769394"/>
          <a:ext cx="8953500" cy="254000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2984500"/>
                <a:gridCol w="2984500"/>
                <a:gridCol w="2984500"/>
              </a:tblGrid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PC</a:t>
                      </a:r>
                      <a:r>
                        <a:rPr lang="zh-CN" altLang="en-US" dirty="0">
                          <a:effectLst/>
                        </a:rPr>
                        <a:t>页面</a:t>
                      </a:r>
                      <a:r>
                        <a:rPr lang="en-US" altLang="zh-CN" dirty="0">
                          <a:effectLst/>
                        </a:rPr>
                        <a:t>URL</a:t>
                      </a:r>
                      <a:r>
                        <a:rPr lang="zh-CN" altLang="en-US" dirty="0">
                          <a:effectLst/>
                        </a:rPr>
                        <a:t>地址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模板名称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匹配正则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/>
                </a:tc>
              </a:tr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ysp.com</a:t>
                      </a:r>
                      <a:r>
                        <a:rPr lang="en-US" dirty="0">
                          <a:effectLst/>
                        </a:rPr>
                        <a:t>/</a:t>
                      </a:r>
                      <a:r>
                        <a:rPr lang="en-US" dirty="0" err="1">
                          <a:effectLst/>
                        </a:rPr>
                        <a:t>about.html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About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^/</a:t>
                      </a:r>
                      <a:r>
                        <a:rPr lang="en-US" dirty="0" err="1">
                          <a:effectLst/>
                        </a:rPr>
                        <a:t>about.html</a:t>
                      </a:r>
                      <a:r>
                        <a:rPr lang="en-US" dirty="0">
                          <a:effectLst/>
                        </a:rPr>
                        <a:t>$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</a:tr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ysp.com</a:t>
                      </a:r>
                      <a:r>
                        <a:rPr lang="en-US" dirty="0">
                          <a:effectLst/>
                        </a:rPr>
                        <a:t>/</a:t>
                      </a:r>
                      <a:r>
                        <a:rPr lang="en-US" dirty="0" err="1">
                          <a:effectLst/>
                        </a:rPr>
                        <a:t>content.html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List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^/content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</a:tr>
              <a:tr h="10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 err="1">
                          <a:effectLst/>
                        </a:rPr>
                        <a:t>ysp.com</a:t>
                      </a:r>
                      <a:r>
                        <a:rPr lang="en-US" altLang="zh-CN" dirty="0">
                          <a:effectLst/>
                        </a:rPr>
                        <a:t>/products/1.html</a:t>
                      </a:r>
                      <a:endParaRPr lang="en-US" dirty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>
                          <a:effectLst/>
                        </a:rPr>
                        <a:t>ysp.com</a:t>
                      </a:r>
                      <a:r>
                        <a:rPr lang="en-US" altLang="zh-CN" dirty="0">
                          <a:effectLst/>
                        </a:rPr>
                        <a:t>/products/2.html</a:t>
                      </a:r>
                      <a:endParaRPr lang="en-US" altLang="zh-C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Products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solidFill>
                            <a:srgbClr val="999999"/>
                          </a:solidFill>
                          <a:latin typeface="Helvetica Neue" charset="0"/>
                        </a:rPr>
                        <a:t> </a:t>
                      </a:r>
                      <a:r>
                        <a:rPr lang="en-US" altLang="zh-CN" dirty="0"/>
                        <a:t>^/products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050712" y="5872193"/>
            <a:ext cx="9232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注意：正则不能包含主域名部分，正则的语法为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语法，详细使用请参见以下网址：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www.regexlab.com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zh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regref.htm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0712" y="947882"/>
            <a:ext cx="895383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Helvetica Neue" charset="0"/>
              </a:rPr>
              <a:t>匹配规则：</a:t>
            </a:r>
            <a:r>
              <a:rPr lang="zh-CN" altLang="en-US" dirty="0">
                <a:solidFill>
                  <a:schemeClr val="bg1"/>
                </a:solidFill>
                <a:latin typeface="Helvetica Neue" charset="0"/>
              </a:rPr>
              <a:t>是用于匹配一个或者多个页面的规则，规定了当前页面模板能适配原</a:t>
            </a:r>
            <a:r>
              <a:rPr lang="en-US" altLang="zh-CN" dirty="0">
                <a:solidFill>
                  <a:schemeClr val="bg1"/>
                </a:solidFill>
                <a:latin typeface="Helvetica Neue" charset="0"/>
              </a:rPr>
              <a:t>PC</a:t>
            </a:r>
            <a:r>
              <a:rPr lang="zh-CN" altLang="en-US" dirty="0">
                <a:solidFill>
                  <a:schemeClr val="bg1"/>
                </a:solidFill>
                <a:latin typeface="Helvetica Neue" charset="0"/>
              </a:rPr>
              <a:t>网站的某个或者某一类页面。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51470" y="685800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要善于利用正则，寻找网站中结构相似的页面。</a:t>
            </a:r>
            <a:endParaRPr kumimoji="1"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02400" y="4341052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http://www.gov.cn/xinwen/2017-05/20/content_5195464.htm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600" y="4341052"/>
            <a:ext cx="424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http://www.gov.cn/premier/2017-05/20/content_5195535.htm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760" y="1587953"/>
            <a:ext cx="6464300" cy="2611577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4711700" y="5194300"/>
            <a:ext cx="1838657" cy="1231900"/>
          </a:xfrm>
          <a:prstGeom prst="wedgeEllipseCallout">
            <a:avLst>
              <a:gd name="adj1" fmla="val -29122"/>
              <a:gd name="adj2" fmla="val 82088"/>
            </a:avLst>
          </a:prstGeom>
          <a:solidFill>
            <a:schemeClr val="tx2"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则在</a:t>
            </a:r>
            <a:r>
              <a:rPr kumimoji="1" lang="en-US" altLang="zh-CN" dirty="0"/>
              <a:t>IDE</a:t>
            </a:r>
            <a:r>
              <a:rPr kumimoji="1" lang="zh-CN" altLang="en-US" dirty="0"/>
              <a:t>中创建正则如下</a:t>
            </a:r>
            <a:endParaRPr kumimoji="1" lang="zh-CN" altLang="en-US" dirty="0"/>
          </a:p>
        </p:txBody>
      </p:sp>
      <p:sp>
        <p:nvSpPr>
          <p:cNvPr id="8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51470" y="133605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如：常见的文章详情页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196869" y="2424418"/>
            <a:ext cx="654601" cy="2080470"/>
          </a:xfrm>
          <a:custGeom>
            <a:avLst/>
            <a:gdLst>
              <a:gd name="connsiteX0" fmla="*/ 529553 w 529553"/>
              <a:gd name="connsiteY0" fmla="*/ 0 h 2114026"/>
              <a:gd name="connsiteX1" fmla="*/ 1047 w 529553"/>
              <a:gd name="connsiteY1" fmla="*/ 1610687 h 2114026"/>
              <a:gd name="connsiteX2" fmla="*/ 395329 w 529553"/>
              <a:gd name="connsiteY2" fmla="*/ 2080470 h 2114026"/>
              <a:gd name="connsiteX3" fmla="*/ 445663 w 529553"/>
              <a:gd name="connsiteY3" fmla="*/ 2063692 h 2114026"/>
              <a:gd name="connsiteX4" fmla="*/ 470830 w 529553"/>
              <a:gd name="connsiteY4" fmla="*/ 2114026 h 211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553" h="2114026">
                <a:moveTo>
                  <a:pt x="529553" y="0"/>
                </a:moveTo>
                <a:cubicBezTo>
                  <a:pt x="276485" y="631971"/>
                  <a:pt x="23418" y="1263942"/>
                  <a:pt x="1047" y="1610687"/>
                </a:cubicBezTo>
                <a:cubicBezTo>
                  <a:pt x="-21324" y="1957432"/>
                  <a:pt x="321226" y="2004969"/>
                  <a:pt x="395329" y="2080470"/>
                </a:cubicBezTo>
                <a:cubicBezTo>
                  <a:pt x="469432" y="2155971"/>
                  <a:pt x="433080" y="2058099"/>
                  <a:pt x="445663" y="2063692"/>
                </a:cubicBezTo>
                <a:cubicBezTo>
                  <a:pt x="458246" y="2069285"/>
                  <a:pt x="464538" y="2091655"/>
                  <a:pt x="470830" y="2114026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9160778" y="2424418"/>
            <a:ext cx="740857" cy="2011883"/>
          </a:xfrm>
          <a:custGeom>
            <a:avLst/>
            <a:gdLst>
              <a:gd name="connsiteX0" fmla="*/ 0 w 564688"/>
              <a:gd name="connsiteY0" fmla="*/ 0 h 2146107"/>
              <a:gd name="connsiteX1" fmla="*/ 562062 w 564688"/>
              <a:gd name="connsiteY1" fmla="*/ 1753300 h 2146107"/>
              <a:gd name="connsiteX2" fmla="*/ 209725 w 564688"/>
              <a:gd name="connsiteY2" fmla="*/ 2114026 h 2146107"/>
              <a:gd name="connsiteX3" fmla="*/ 184558 w 564688"/>
              <a:gd name="connsiteY3" fmla="*/ 2105637 h 214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88" h="2146107">
                <a:moveTo>
                  <a:pt x="0" y="0"/>
                </a:moveTo>
                <a:cubicBezTo>
                  <a:pt x="263554" y="700481"/>
                  <a:pt x="527108" y="1400962"/>
                  <a:pt x="562062" y="1753300"/>
                </a:cubicBezTo>
                <a:cubicBezTo>
                  <a:pt x="597016" y="2105638"/>
                  <a:pt x="272642" y="2055303"/>
                  <a:pt x="209725" y="2114026"/>
                </a:cubicBezTo>
                <a:cubicBezTo>
                  <a:pt x="146808" y="2172749"/>
                  <a:pt x="165683" y="2139193"/>
                  <a:pt x="184558" y="2105637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46311" y="990600"/>
            <a:ext cx="442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^/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\w+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\d+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\d+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\d+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/content_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\d+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.htm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6400" y="1054100"/>
          <a:ext cx="4470400" cy="5152527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447800"/>
                <a:gridCol w="3022600"/>
              </a:tblGrid>
              <a:tr h="4518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表达式</a:t>
                      </a:r>
                      <a:endParaRPr lang="zh-CN" altLang="en-US" sz="16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可匹配</a:t>
                      </a:r>
                      <a:endParaRPr lang="zh-CN" altLang="en-US" sz="16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</a:tr>
              <a:tr h="590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effectLst/>
                        </a:rPr>
                        <a:t>\d</a:t>
                      </a:r>
                      <a:endParaRPr lang="en-US" altLang="zh-CN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任意一个数字，</a:t>
                      </a:r>
                      <a:r>
                        <a:rPr lang="en-US" altLang="zh-CN" sz="1400" dirty="0">
                          <a:effectLst/>
                        </a:rPr>
                        <a:t>0~9 </a:t>
                      </a:r>
                      <a:r>
                        <a:rPr lang="zh-CN" altLang="en-US" sz="1400" dirty="0">
                          <a:effectLst/>
                        </a:rPr>
                        <a:t>中的任意一个</a:t>
                      </a:r>
                      <a:endParaRPr lang="zh-CN" altLang="en-US" sz="14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</a:tr>
              <a:tr h="761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\w</a:t>
                      </a:r>
                      <a:endParaRPr lang="en-US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任意一个字母或数字或下划线，也就是 </a:t>
                      </a:r>
                      <a:r>
                        <a:rPr lang="en-US" altLang="zh-CN" sz="1400" dirty="0">
                          <a:effectLst/>
                        </a:rPr>
                        <a:t>A~Z,a~z,0~9,_ </a:t>
                      </a:r>
                      <a:r>
                        <a:rPr lang="zh-CN" altLang="en-US" sz="1400" dirty="0">
                          <a:effectLst/>
                        </a:rPr>
                        <a:t>中任意一个</a:t>
                      </a:r>
                      <a:endParaRPr lang="zh-CN" altLang="en-US" sz="14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effectLst/>
                        </a:rPr>
                        <a:t>\s</a:t>
                      </a:r>
                      <a:endParaRPr lang="en-US" altLang="zh-CN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包括空格、制表符、换页符等空白字符的其中任意一个</a:t>
                      </a:r>
                      <a:endParaRPr lang="zh-CN" altLang="en-US" sz="14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2902" marR="22902" marT="22902" marB="22902" anchor="ctr"/>
                </a:tc>
              </a:tr>
              <a:tr h="8666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?</a:t>
                      </a:r>
                      <a:endParaRPr lang="en-US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匹配表达式0次或者1次，相当于 {0,1}，</a:t>
                      </a:r>
                      <a:r>
                        <a:rPr lang="en-US" sz="1400" dirty="0" err="1">
                          <a:effectLst/>
                        </a:rPr>
                        <a:t>比如</a:t>
                      </a:r>
                      <a:r>
                        <a:rPr lang="en-US" sz="1400" dirty="0">
                          <a:effectLst/>
                        </a:rPr>
                        <a:t>：</a:t>
                      </a:r>
                      <a:r>
                        <a:rPr lang="en-US" sz="1400" u="none" strike="noStrike" dirty="0">
                          <a:effectLst/>
                          <a:hlinkClick r:id="rId1" invalidUrl="http://www.regexlab.com/zh/workshop.htm?pat=a[cd]%3F&amp;txt=a,c,d,ac,ad"/>
                        </a:rPr>
                        <a:t> "a[cd]?"可以匹配 "a","ac","ad"</a:t>
                      </a:r>
                      <a:endParaRPr lang="en-US" sz="14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</a:tr>
              <a:tr h="8666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+</a:t>
                      </a:r>
                      <a:endParaRPr lang="en-US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表达式至少出现1次，相当于 {1,}，比如：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 "a+b"可以匹配 "ab","aab","aaab"...</a:t>
                      </a:r>
                      <a:endParaRPr lang="en-US" sz="14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</a:tr>
              <a:tr h="8666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*</a:t>
                      </a:r>
                      <a:endParaRPr lang="en-US" sz="1400" b="1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表达式不出现或出现任意次，相当于 </a:t>
                      </a:r>
                      <a:r>
                        <a:rPr lang="en-US" altLang="zh-CN" sz="1400" dirty="0">
                          <a:effectLst/>
                        </a:rPr>
                        <a:t>{0,}</a:t>
                      </a:r>
                      <a:r>
                        <a:rPr lang="zh-CN" altLang="en-US" sz="1400" dirty="0">
                          <a:effectLst/>
                        </a:rPr>
                        <a:t>，比如：</a:t>
                      </a:r>
                      <a:r>
                        <a:rPr lang="zh-CN" altLang="en-US" sz="1400" u="none" strike="noStrike" dirty="0">
                          <a:effectLst/>
                          <a:hlinkClick r:id="rId3"/>
                        </a:rPr>
                        <a:t> </a:t>
                      </a:r>
                      <a:r>
                        <a:rPr lang="en-US" altLang="zh-CN" sz="1400" u="none" strike="noStrike" dirty="0">
                          <a:effectLst/>
                          <a:hlinkClick r:id="rId3"/>
                        </a:rPr>
                        <a:t>"\^*b"</a:t>
                      </a:r>
                      <a:r>
                        <a:rPr lang="zh-CN" altLang="en-US" sz="1400" u="none" strike="noStrike" dirty="0">
                          <a:effectLst/>
                          <a:hlinkClick r:id="rId3"/>
                        </a:rPr>
                        <a:t>可以匹配 </a:t>
                      </a:r>
                      <a:r>
                        <a:rPr lang="en-US" altLang="zh-CN" sz="1400" u="none" strike="noStrike" dirty="0">
                          <a:effectLst/>
                          <a:hlinkClick r:id="rId3"/>
                        </a:rPr>
                        <a:t>"b","^^^b"...</a:t>
                      </a:r>
                      <a:endParaRPr lang="zh-CN" altLang="en-US" sz="14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8100" marR="38100" marT="38100" marB="38100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95900" y="429143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通过一个合理的正则，一个段落组件适配上百个页面！</a:t>
            </a:r>
            <a:endParaRPr kumimoji="1"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132513" y="1359932"/>
            <a:ext cx="444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61527" y="1359932"/>
            <a:ext cx="369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274654" y="1368321"/>
            <a:ext cx="369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71002" y="1359932"/>
            <a:ext cx="369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290808" y="1370635"/>
            <a:ext cx="369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6953" y="1313294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premier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656426" y="132918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2017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274654" y="132916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05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710934" y="135250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08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9148907" y="1374849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5191915</a:t>
            </a:r>
            <a:endParaRPr lang="zh-CN" altLang="en-US" sz="14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70" y="1943765"/>
            <a:ext cx="5850027" cy="41419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57" y="1152160"/>
            <a:ext cx="8923003" cy="5465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88652" y="628940"/>
            <a:ext cx="2871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产品架构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0" y="1568450"/>
            <a:ext cx="6819900" cy="4559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0337" y="611485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 charset="0"/>
              </a:rPr>
              <a:t>创建页面模板</a:t>
            </a:r>
            <a:r>
              <a:rPr lang="zh-CN" altLang="en-US" sz="2400" b="1" dirty="0">
                <a:solidFill>
                  <a:srgbClr val="333333"/>
                </a:solidFill>
                <a:latin typeface="Helvetica Neue" charset="0"/>
              </a:rPr>
              <a:t>详细介绍</a:t>
            </a:r>
            <a:r>
              <a:rPr lang="zh-CN" altLang="en-US" b="1" dirty="0">
                <a:solidFill>
                  <a:srgbClr val="333333"/>
                </a:solidFill>
                <a:latin typeface="Helvetica Neue" charset="0"/>
              </a:rPr>
              <a:t>（正则高手可跳过）</a:t>
            </a:r>
            <a:endParaRPr lang="zh-CN" altLang="en-US" b="1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0" y="908050"/>
            <a:ext cx="6642100" cy="4851400"/>
          </a:xfrm>
          <a:prstGeom prst="rect">
            <a:avLst/>
          </a:prstGeom>
        </p:spPr>
      </p:pic>
      <p:sp>
        <p:nvSpPr>
          <p:cNvPr id="3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0" y="863600"/>
            <a:ext cx="6807200" cy="5130800"/>
          </a:xfrm>
          <a:prstGeom prst="rect">
            <a:avLst/>
          </a:prstGeom>
        </p:spPr>
      </p:pic>
      <p:sp>
        <p:nvSpPr>
          <p:cNvPr id="3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0" y="495300"/>
            <a:ext cx="7480300" cy="5867400"/>
          </a:xfrm>
          <a:prstGeom prst="rect">
            <a:avLst/>
          </a:prstGeom>
        </p:spPr>
      </p:pic>
      <p:sp>
        <p:nvSpPr>
          <p:cNvPr id="3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647700"/>
            <a:ext cx="6819900" cy="5562600"/>
          </a:xfrm>
          <a:prstGeom prst="rect">
            <a:avLst/>
          </a:prstGeom>
        </p:spPr>
      </p:pic>
      <p:sp>
        <p:nvSpPr>
          <p:cNvPr id="3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6700" y="28220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正则中需要转义的特殊字符小结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39302" y="884766"/>
          <a:ext cx="9762098" cy="528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898"/>
                <a:gridCol w="85852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特别字符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匹配输入字符串的结尾位置。如果设置了 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对象的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Multiline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属性，则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也匹配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\n'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\r'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字符本身，请使用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\$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)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标记一个子表达式的开始和结束位置。子表达式可以获取供以后使用。要匹配这些字符，请使用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\(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\)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匹配前面的子表达式零次或多次。要匹配 * 字符，请使用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\*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匹配前面的子表达式一次或多次。要匹配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字符，请使用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\+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匹配除换行符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\n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之外的任何单字符。要匹配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标记一个中括号表达式的开始。要匹配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\[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匹配前面的子表达式零次或一次，或指明一个非贪婪限定符。要匹配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字符，请使用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\?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  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将下一个字符标记为或特殊字符、或原义字符、或向后引用、或八进制转义符。例如，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n'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匹配字符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n'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'\n'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匹配换行符。序列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\\'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 “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\”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，而 ‘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\('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则匹配 “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(”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  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匹配输入字符串的开始位置，除非在方括号表达式中使用，此时它表示不接受该字符集合。要匹配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 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字符本身，请使用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\^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}  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标记限定符表达式的开始。要匹配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\{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  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指明两项之间的一个选择。要匹配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，请使用 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\|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hape 639"/>
          <p:cNvSpPr/>
          <p:nvPr/>
        </p:nvSpPr>
        <p:spPr>
          <a:xfrm>
            <a:off x="387129" y="359151"/>
            <a:ext cx="152154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 defTabSz="914400">
              <a:defRPr sz="2400">
                <a:solidFill>
                  <a:srgbClr val="9999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Shape 1392"/>
          <p:cNvSpPr/>
          <p:nvPr/>
        </p:nvSpPr>
        <p:spPr>
          <a:xfrm>
            <a:off x="237932" y="307139"/>
            <a:ext cx="45719" cy="321738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8100" y="2667000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会了吗？动动手</a:t>
            </a:r>
            <a:endParaRPr kumimoji="1"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创建几个页面模板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04" y="-44450"/>
            <a:ext cx="12426407" cy="6989999"/>
          </a:xfrm>
          <a:prstGeom prst="rect">
            <a:avLst/>
          </a:prstGeom>
        </p:spPr>
      </p:pic>
      <p:sp>
        <p:nvSpPr>
          <p:cNvPr id="2" name="Shape 611"/>
          <p:cNvSpPr/>
          <p:nvPr/>
        </p:nvSpPr>
        <p:spPr>
          <a:xfrm>
            <a:off x="-327026" y="2582186"/>
            <a:ext cx="13535026" cy="1736725"/>
          </a:xfrm>
          <a:prstGeom prst="rect">
            <a:avLst/>
          </a:prstGeom>
          <a:solidFill>
            <a:srgbClr val="000000">
              <a:alpha val="61887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30000"/>
              </a:lnSpc>
              <a:defRPr sz="4200">
                <a:solidFill>
                  <a:srgbClr val="A6AAA9"/>
                </a:solidFill>
              </a:defRPr>
            </a:pP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45200" y="26982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网站跨屏云</a:t>
            </a:r>
            <a:endParaRPr lang="en-US" altLang="zh-CN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image56.png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775200" y="2722127"/>
            <a:ext cx="1270000" cy="3269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4157007" y="3328756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适配场景与适配难点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push/>
      </p:transition>
    </mc:Choice>
    <mc:Fallback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09701" y="3604600"/>
            <a:ext cx="3565503" cy="4065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Xcloud</a:t>
            </a:r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不适用场景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1653" y="33477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01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596444" y="3420035"/>
            <a:ext cx="8274756" cy="1286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96444" y="4875067"/>
            <a:ext cx="8274756" cy="12869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96444" y="1930400"/>
            <a:ext cx="8274756" cy="1286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明确产品定位和受众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77067" y="2068907"/>
            <a:ext cx="72715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产品定位：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帮助企业快速、安全、高效地将现有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版网页适配成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移动应用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7067" y="3588134"/>
            <a:ext cx="595547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目标用户：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企业、政府、教育、媒体行业中未进行网站移动化的用户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77067" y="4893996"/>
            <a:ext cx="75332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产品使用人群：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使用产品的为管理人员（进行项目管理）和开发者（适配人员）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适配人员必须具有相应前端开发经验（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HTML/CSS/JS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47"/>
          <p:cNvGrpSpPr/>
          <p:nvPr/>
        </p:nvGrpSpPr>
        <p:grpSpPr>
          <a:xfrm>
            <a:off x="1889132" y="5942256"/>
            <a:ext cx="9305341" cy="915744"/>
            <a:chOff x="87918" y="0"/>
            <a:chExt cx="9305339" cy="915742"/>
          </a:xfrm>
        </p:grpSpPr>
        <p:sp>
          <p:nvSpPr>
            <p:cNvPr id="6" name="Shape 841"/>
            <p:cNvSpPr/>
            <p:nvPr/>
          </p:nvSpPr>
          <p:spPr>
            <a:xfrm>
              <a:off x="4631674" y="201475"/>
              <a:ext cx="3596365" cy="714268"/>
            </a:xfrm>
            <a:prstGeom prst="triangle">
              <a:avLst/>
            </a:prstGeom>
            <a:solidFill>
              <a:srgbClr val="F4C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Shape 842"/>
            <p:cNvSpPr/>
            <p:nvPr/>
          </p:nvSpPr>
          <p:spPr>
            <a:xfrm>
              <a:off x="576846" y="122113"/>
              <a:ext cx="3995961" cy="793630"/>
            </a:xfrm>
            <a:prstGeom prst="triangle">
              <a:avLst/>
            </a:prstGeom>
            <a:solidFill>
              <a:srgbClr val="06BB9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Shape 843"/>
            <p:cNvSpPr/>
            <p:nvPr/>
          </p:nvSpPr>
          <p:spPr>
            <a:xfrm>
              <a:off x="2326271" y="0"/>
              <a:ext cx="4610808" cy="915743"/>
            </a:xfrm>
            <a:prstGeom prst="triangle">
              <a:avLst/>
            </a:prstGeom>
            <a:solidFill>
              <a:srgbClr val="2ACA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Shape 844"/>
            <p:cNvSpPr/>
            <p:nvPr/>
          </p:nvSpPr>
          <p:spPr>
            <a:xfrm>
              <a:off x="87918" y="689997"/>
              <a:ext cx="1136630" cy="225746"/>
            </a:xfrm>
            <a:prstGeom prst="triangle">
              <a:avLst/>
            </a:prstGeom>
            <a:solidFill>
              <a:srgbClr val="2399D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Shape 845"/>
            <p:cNvSpPr/>
            <p:nvPr/>
          </p:nvSpPr>
          <p:spPr>
            <a:xfrm>
              <a:off x="7068791" y="533892"/>
              <a:ext cx="1922630" cy="381851"/>
            </a:xfrm>
            <a:prstGeom prst="triangle">
              <a:avLst/>
            </a:prstGeom>
            <a:solidFill>
              <a:srgbClr val="E97F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Shape 846"/>
            <p:cNvSpPr/>
            <p:nvPr/>
          </p:nvSpPr>
          <p:spPr>
            <a:xfrm>
              <a:off x="8549669" y="748196"/>
              <a:ext cx="843590" cy="167547"/>
            </a:xfrm>
            <a:prstGeom prst="triangle">
              <a:avLst/>
            </a:prstGeom>
            <a:solidFill>
              <a:srgbClr val="E94F3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 panose="020B0604020202030204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785535" y="2778374"/>
            <a:ext cx="2821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管理平台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4047" y="2593270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企业办公类网站（如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OA/CRM/BPM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等网站）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新建移动站点需求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重交互类网站（如大型电商平台）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产品不适用场景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76607" y="3559994"/>
            <a:ext cx="4910859" cy="83138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不能适配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的场景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1653" y="33477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02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5868" y="1772239"/>
            <a:ext cx="7986156" cy="167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因移动浏览器本身已不支持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，故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移动端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无法适配，如若适配，需要客户提供专门的接口。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如是用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做的图片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轮播图，能查看到具体路径的，则可适配。如下情况：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检查方式：搜索网站中是否有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embed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3553715"/>
            <a:ext cx="7130143" cy="289345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5868" y="1772239"/>
            <a:ext cx="798615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ActiveX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在网页加载的时候有相关提示。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ct val="15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如若适配，需要客户提供专门的接口。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ActiveX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控件问题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47" y="3123203"/>
            <a:ext cx="5316291" cy="177536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跨域引用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56463" y="1950658"/>
            <a:ext cx="798615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如网站中引用的内容为嵌入的别的网站中的页面内容（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iframe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），一但跨域引用，除非引用的页面已经适配过了，否则只能原样显示。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5661"/>
            <a:ext cx="12192000" cy="23056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React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Request.js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等动态生成的网站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26124" y="1584121"/>
            <a:ext cx="798615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、可通过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CHROME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浏览器的插件工具，查看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DOM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无素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14" y="4591052"/>
            <a:ext cx="6172255" cy="255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3751749"/>
            <a:ext cx="4486275" cy="9906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65018" y="2719266"/>
            <a:ext cx="3882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看出来引用了一个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require.js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,后面再通过require依赖管理引入了一个a.js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14" y="2720953"/>
            <a:ext cx="4323381" cy="167238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70714" y="2201251"/>
            <a:ext cx="482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data-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reactid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这个元素，可以判定是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React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723467" y="2201251"/>
            <a:ext cx="1" cy="4656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80622" y="2133341"/>
            <a:ext cx="11830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75733" y="1950039"/>
            <a:ext cx="3666067" cy="2136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2189" y="2193895"/>
            <a:ext cx="3829611" cy="167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ts val="25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chrome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登录该网站，右击检查元素，找到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sources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选项，打开网站对应的页面，查看右侧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代码中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body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标签是否有相关内容。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8766" y="1950039"/>
            <a:ext cx="7439758" cy="477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React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Request.js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等动态生成的网站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9254" y="1549139"/>
            <a:ext cx="79861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端的网站交互比较重且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对屏幕大小要求比较高的页面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适配难度较大。如果数据直接取过来展示效果不好，则不建议适配。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如下：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特殊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77659" y="2845791"/>
            <a:ext cx="6816465" cy="601918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76608" y="3559993"/>
            <a:ext cx="3985170" cy="100071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Xcloud</a:t>
            </a:r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适配难点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1653" y="33477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03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7418" y="1954564"/>
            <a:ext cx="78946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2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视频适配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交互功能的适配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009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表单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009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第三方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插件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009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回发交互（即链接地址不跳转）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以上都是我们适配的难点，但我们可以通过其他办法解决。适配工作量也会相应增加。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遇此些情况如第三方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插件没有移动版，则可能无法实现。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适配难点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42259" y="2011163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全局搜索支持模糊、精确搜索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1596788"/>
            <a:ext cx="7226188" cy="25960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8042259" y="258906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统一项目管控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28406" y="3166973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新建站点链接支持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、端口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25011" y="4306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管理站点</a:t>
            </a:r>
            <a:endParaRPr kumimoji="1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42259" y="432278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下线站点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83824" y="490068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复制站点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42259" y="3744878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指定开发者（项目分派）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0" y="3259755"/>
            <a:ext cx="7340122" cy="3430308"/>
            <a:chOff x="0" y="3259755"/>
            <a:chExt cx="7340122" cy="3430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259755"/>
              <a:ext cx="7340122" cy="343030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005" y="4351580"/>
              <a:ext cx="647700" cy="234275"/>
            </a:xfrm>
            <a:prstGeom prst="rect">
              <a:avLst/>
            </a:prstGeom>
          </p:spPr>
        </p:pic>
      </p:grpSp>
      <p:sp>
        <p:nvSpPr>
          <p:cNvPr id="25" name="Shape 640"/>
          <p:cNvSpPr/>
          <p:nvPr/>
        </p:nvSpPr>
        <p:spPr>
          <a:xfrm>
            <a:off x="318011" y="286053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Shape 1392"/>
          <p:cNvSpPr/>
          <p:nvPr/>
        </p:nvSpPr>
        <p:spPr>
          <a:xfrm flipH="1">
            <a:off x="111489" y="266489"/>
            <a:ext cx="45719" cy="425817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9144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98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灵活开发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云适配</a:t>
            </a:r>
            <a:r>
              <a:rPr lang="en-US" altLang="zh-CN" sz="3200" b="1" dirty="0" err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IDE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是线上开发工具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018" y="2462395"/>
            <a:ext cx="1088795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云适配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IDE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的核心优势，在于数据同步，帮助我们越过了极难完成的工作和后期维护成本，也加快了开发时间。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但不要把它当作一个全新的世界，其本质毕竟无法脱离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HTML+CSS+JS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的结构。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所以，在遇到有页面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模块不知道怎么适配时：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不要想“这在</a:t>
            </a:r>
            <a:r>
              <a:rPr lang="zh-CN" altLang="en-US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云适配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中怎么做”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而是想“这在</a:t>
            </a:r>
            <a:r>
              <a:rPr lang="zh-CN" altLang="en-US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手机站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中怎么做”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解决问题的思路才是核心，毕竟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手机站能实现的，云适配</a:t>
            </a:r>
            <a:r>
              <a:rPr lang="en-US" altLang="zh-CN" sz="2400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r>
              <a:rPr lang="zh-CN" altLang="en-US" sz="2400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都可以实现。</a:t>
            </a:r>
            <a:endParaRPr lang="en-US" altLang="zh-CN" sz="2400" dirty="0">
              <a:solidFill>
                <a:srgbClr val="D31A2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76607" y="3559993"/>
            <a:ext cx="5994593" cy="91040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1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Xcloud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适配难点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</a:t>
            </a:r>
            <a:endParaRPr lang="en-US" altLang="zh-CN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3319" y="3526514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04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03561" y="4380089"/>
            <a:ext cx="195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视频适配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6" y="756953"/>
            <a:ext cx="793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适配视频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优酷、腾讯等第三方的视频（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0841" y="1921301"/>
            <a:ext cx="10887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现在有个视频，在优酷、腾讯等第三方网站，我们现在把它放在手机端。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    例：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http://v.qq.com/x/page/m01881wg5fm.html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打开视频链接，找到分享按钮，复制通用代码：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2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5" y="3228976"/>
            <a:ext cx="6925375" cy="354170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00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适配视频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优酷、腾讯等第三方的视频（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0841" y="1921301"/>
            <a:ext cx="1088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在云适配页面中，添加“自定义代码”组件，把代码复制进去。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4.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width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的值改为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100%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，把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height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属性删掉。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5.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保存即可。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2" y="3902338"/>
            <a:ext cx="10424899" cy="162146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00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适配视频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非第三方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的视频（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0841" y="1921301"/>
            <a:ext cx="10887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通常我们播放视频，生成后的代码是这样：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但因为手机不支持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播放形式（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需要安装插件，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则完全不支持）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所以我们需要按以下方法进行转换播放：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2" y="2462395"/>
            <a:ext cx="4057143" cy="24857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00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适配视频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非第三方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的视频（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0841" y="1921301"/>
            <a:ext cx="10887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把视频转换为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MP4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格式，将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MP4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上传到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网站服务器上；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在云适配中播放视频的位置，放一个自定义组件；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在自定义组件中，加入如下代码：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视频截图选填，不填为黑色空白；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完毕。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：如果视频有很多，则可以根据视频地址规则（毕竟自定义组件可以随意采集页面信息的），来放置转换过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mp4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的名称和截图名称，然后使用一个模板来匹配所有视频。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97" y="2877435"/>
            <a:ext cx="8980952" cy="10857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76607" y="3559993"/>
            <a:ext cx="5994593" cy="91040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1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Xcloud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适配难点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</a:t>
            </a:r>
            <a:endParaRPr lang="en-US" altLang="zh-CN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3319" y="3526514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04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03561" y="4380089"/>
            <a:ext cx="195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交互适配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6" y="756953"/>
            <a:ext cx="832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登录注册、表单提交、分页等（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17392"/>
            <a:ext cx="10887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云适配的大致原理是，获取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网站上的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，重新渲染到页面上。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所以我们做云适配时，只需关注前端代码，无需关注后台程序逻辑。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无论登录、注册、提交、分页等，他们在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上终将以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HTML+JS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为表现形式。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所以我们只需获取相关的完整代码（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HTML+JS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），通过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CSS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重新定义样式，即可完成交互部分。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可以直接调用外部链接。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手动复制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端的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见下一页。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463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登录注册、表单提交、分页等（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17392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点击红框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2863723"/>
            <a:ext cx="2088016" cy="3271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10" y="2863723"/>
            <a:ext cx="3115328" cy="20986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05115" y="2217391"/>
            <a:ext cx="303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点击“编辑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footer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94" y="2809738"/>
            <a:ext cx="3385015" cy="929649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8373472" y="2217391"/>
            <a:ext cx="305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点击“获取页面脚本”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登录注册、表单提交、分页等（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17392"/>
            <a:ext cx="10887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删除掉无用的，或者影响你的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代码，进行调试即可。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4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 startAt="4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注意事项：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并非所有在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端运行的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，都适合在手机上运行。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上可能会用到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artDialog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这样的第三方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插件，遇到此情况，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需换为适合手机端的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2.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云适配中所用的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框架是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Zepto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，并非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JQuery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，只是所用语法和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JQuery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高度相似。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所以当遇到“明明正确，偏偏不行”的情况，可以尝试其他写法试试看。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07672"/>
            <a:ext cx="7452706" cy="3657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" y="3767050"/>
            <a:ext cx="7452705" cy="4116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131577" y="185576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添加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删除开发者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40036" y="52809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开发者管理</a:t>
            </a:r>
            <a:endParaRPr kumimoji="1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37348" y="2369751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开发者可创建项目，但无付费权限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37348" y="2883735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可查看开发者下的所有站点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37348" y="3397718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开发者无权删除管理员指派的项目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Shape 640"/>
          <p:cNvSpPr/>
          <p:nvPr/>
        </p:nvSpPr>
        <p:spPr>
          <a:xfrm>
            <a:off x="318011" y="286053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Shape 1392"/>
          <p:cNvSpPr/>
          <p:nvPr/>
        </p:nvSpPr>
        <p:spPr>
          <a:xfrm flipH="1">
            <a:off x="111489" y="266489"/>
            <a:ext cx="45719" cy="425817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9144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表单提交适配例子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17392"/>
            <a:ext cx="10887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交互功能经常会用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表单提交的形式去做，我们适配的方法是：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使用段落（或其它）获取表单主体内容；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alert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检测一下获取到的内容，看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标签是否在其中，位置是否正确（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开启、闭合标签位置）；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如果位置正确，则一般可以直接使用，只需调一下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样式，或者添加用到的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即可；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如果位置不正确，则只取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标签内的内容，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我们来手动添加；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在段落组件前后，各添加一个自定义组件；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前面的自定义组件，放置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开启标签（复制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网页源代码中的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后面的自定义组件，放置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闭合标签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&lt;/form&gt;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完毕。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86828" y="2356506"/>
            <a:ext cx="1012177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常规的交互功能，如注册、登录、留言、分页等功能，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代码结构都很清晰，便于我们获取适配。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但存在一种情况，导致我们无法顺利的适配，如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asp.net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所谓回发交互，是指</a:t>
            </a:r>
            <a:r>
              <a:rPr lang="zh-CN" altLang="en-US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页面的交互按钮在点击后，页面地址毫无变化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正常的分页，第一、二、三页的地址，是不同的，如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page-1.html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page-2.html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page-3.html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回发的分页，无论第几页，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地址完全是一模一样的。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遇到这样的分页，我们会发现，通过段落组件，把分页的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直接拖动到云适配中，是无效的。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无论如何点击，都不会跳转至下一页。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所以我们这么解决：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84544"/>
            <a:ext cx="10887959" cy="134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判断是否遇到了回发交互。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    回发交互的特征：右键查看当前页面源代码（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ctrl+u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），搜索关键词 </a:t>
            </a:r>
            <a:r>
              <a:rPr lang="en-US" altLang="zh-CN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hidden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如果可以查询到类似这样结构的代码，则证明，我们遇到了回发交互：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21" y="3359118"/>
            <a:ext cx="7151515" cy="29090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0771" y="1874315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以下我们以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asp.net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的回发交互举例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39550" y="2217392"/>
            <a:ext cx="108879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复制三块代码：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方法，到自定义组件中。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详解：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a)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在该云适配页面上建立一个自定义代码组件，把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标签复制进去：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这里我们只复制第一行的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28" y="3971718"/>
            <a:ext cx="6961905" cy="12095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0875" y="2166431"/>
            <a:ext cx="1088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b)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把搜索到的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hidden input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复制进去，再加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&lt;/form&gt;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闭合标签：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874" y="3921909"/>
            <a:ext cx="10887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因为隐藏的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有可能并不在一起，所以需要查看源代码后，在页面上进行查找“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hidden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”。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它们的共性是，</a:t>
            </a:r>
            <a:r>
              <a:rPr lang="en-US" altLang="zh-CN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name </a:t>
            </a:r>
            <a:r>
              <a:rPr lang="zh-CN" altLang="en-US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id </a:t>
            </a:r>
            <a:r>
              <a:rPr lang="zh-CN" altLang="en-US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值前面，都有两个下划线。</a:t>
            </a:r>
            <a:endParaRPr lang="en-US" altLang="zh-CN" sz="3200" b="1" dirty="0">
              <a:solidFill>
                <a:srgbClr val="D31A2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把这些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input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全部复制过来，就可以。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具体特征见下图：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4" y="2645719"/>
            <a:ext cx="11226029" cy="11789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985134"/>
            <a:ext cx="10885714" cy="43047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0874" y="1995708"/>
            <a:ext cx="10887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c)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复制过来的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，会有两种情况，一种是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value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值为空，另外一种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value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值比较杂乱：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值杂乱的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，我们需要在下面的数据采集中，动态采集它的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，然后赋值：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874" y="3512392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5" y="4116252"/>
            <a:ext cx="6123809" cy="10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15" y="5386662"/>
            <a:ext cx="7809524" cy="11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4" y="2421915"/>
            <a:ext cx="11226029" cy="11789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0874" y="1995708"/>
            <a:ext cx="1088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d)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复制页面上的固定格式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代码，到组件内：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就是这一段：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874" y="3512392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05" y="3142507"/>
            <a:ext cx="5685714" cy="27047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0874" y="1995708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e)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保存，运行，测试，完成：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874" y="3512392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12" y="2568878"/>
            <a:ext cx="7038095" cy="41238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0874" y="1995708"/>
            <a:ext cx="10887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f)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有的页面上，可以通过一个段落组件，直接把这些内容全部给获取到：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比如它是一个登录、注册表单，它的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hidden-input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都在一起，我们通过段落拖动，会把这些内容全部获取到。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这样的话，是最顺利的方式，我们可以无视以上所有步骤，可以直接使用。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交互适配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回发交互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5189" y="5622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账户资产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0837" y="2373736"/>
            <a:ext cx="6503601" cy="31894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0155"/>
            <a:ext cx="7315200" cy="3155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16" y="2351813"/>
            <a:ext cx="6345243" cy="259351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820" y="4436696"/>
            <a:ext cx="6697839" cy="2476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2279584" y="158267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账户资产流水一目了然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30457" y="156102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项目付费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停止续费功能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Shape 640"/>
          <p:cNvSpPr/>
          <p:nvPr/>
        </p:nvSpPr>
        <p:spPr>
          <a:xfrm>
            <a:off x="318011" y="286053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Shape 1392"/>
          <p:cNvSpPr/>
          <p:nvPr/>
        </p:nvSpPr>
        <p:spPr>
          <a:xfrm flipH="1">
            <a:off x="111489" y="266489"/>
            <a:ext cx="45719" cy="425817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9144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4820852" y="3559995"/>
            <a:ext cx="5254965" cy="4065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建立一个</a:t>
            </a:r>
            <a:r>
              <a:rPr lang="en-US" altLang="zh-CN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</a:t>
            </a:r>
            <a:r>
              <a:rPr lang="zh-CN" altLang="en-US" sz="4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</a:t>
            </a:r>
            <a:r>
              <a:rPr lang="zh-CN" altLang="en-US" sz="4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的页面</a:t>
            </a:r>
            <a:endParaRPr lang="zh-CN" altLang="en-US" sz="4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6805" y="33477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05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31A2A"/>
                </a:solidFill>
                <a:latin typeface="微软雅黑" panose="020B0503020204020204" charset="-122"/>
                <a:ea typeface="微软雅黑" panose="020B0503020204020204" charset="-122"/>
              </a:rPr>
              <a:t>新建页面 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创建一个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上没有的页面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928388" y="3619724"/>
            <a:ext cx="8367079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上随便找一个页面，最好地址是很干净，不带参数的。例：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/about.html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修改这个页面的地址匹配规则，增加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$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结束符号。如：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/about.html$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在云适配中，创建一个新模板，地址写：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about.html?id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=1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重点是在这个后面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增加一个参数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，参数怎么写是无所谓的。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然后就可以利用自定义组件，在这个页面中随心所欲的增加你想要的内容。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并且不会影响到其他页面的适配。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完成。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71357" y="2700090"/>
            <a:ext cx="7441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我们都知道，云适配的适配前提，是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页面必须存在。</a:t>
            </a:r>
            <a:endParaRPr lang="en-US" altLang="zh-CN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那么，如果现在需要凭空创造出来一个，是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上没有的，怎么做？</a:t>
            </a:r>
            <a:endParaRPr lang="en-US" altLang="zh-CN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2557" y="0"/>
            <a:ext cx="653341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8" y="2538595"/>
            <a:ext cx="3942857" cy="4047619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2004047" y="3429000"/>
            <a:ext cx="4572921" cy="241300"/>
          </a:xfrm>
          <a:prstGeom prst="rightArrow">
            <a:avLst>
              <a:gd name="adj1" fmla="val 50000"/>
              <a:gd name="adj2" fmla="val 81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43724" y="3155479"/>
            <a:ext cx="2057400" cy="2188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点击跳转后的页面都是我们在手机端才有的页面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4047" y="5664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应用案例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198" y="1830188"/>
            <a:ext cx="538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对设计</a:t>
            </a:r>
            <a:r>
              <a:rPr lang="en-US" altLang="zh-CN" b="1" dirty="0"/>
              <a:t>/</a:t>
            </a:r>
            <a:r>
              <a:rPr lang="zh-CN" altLang="en-US" b="1" dirty="0"/>
              <a:t>客户来说，可以将共性的东西、或者用户想要的适配的页面归集在一起以独立页面来展示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2080133" y="10943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http://ic.zzuli.edu.cn/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15868" y="2428175"/>
            <a:ext cx="10185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只要是做页面的纯前端的展示（不存在登录、保存、提交等情况），则可创建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端中不存在的新页面。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5868" y="4269777"/>
            <a:ext cx="1037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可将网站中的信息，汇聚成一个功能入口，提升展示效果，加强用户体验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2751" y="519925"/>
            <a:ext cx="8376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对页面设计的思考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62751" y="19453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什么时候用？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2751" y="375430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有什么用？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92" y="1945309"/>
            <a:ext cx="443985" cy="443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96" y="3718182"/>
            <a:ext cx="443985" cy="4439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5170878" y="3572694"/>
            <a:ext cx="4571433" cy="93157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如何简单判断一个网站能否适配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76813" y="33477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06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5066" y="450426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销售、售前关注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2189" y="2193895"/>
            <a:ext cx="3829611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chrome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登录该网站，右击检查元素，找到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sources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选项，打开网站对应的页面，查看右侧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代码中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body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标签是否有相关内容。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若无则很难适配，可交由技术评估。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若有则可进一步判断该网站中是否有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如何判断一个网站是否能适配（方法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66" y="1950039"/>
            <a:ext cx="7439758" cy="477838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5868" y="1810616"/>
            <a:ext cx="9684311" cy="1695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24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Xcloud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IDE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建立相关工程，使用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的快速适配功能，查看相关页面是否能正常加载。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若无法加载则很难适配，可能原网站后台进行了处理，或者该网站采用了新技术可交由技术评估。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若能正常加载则可进一步判断该网站中是否有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Flash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66700" indent="266700">
              <a:lnSpc>
                <a:spcPts val="2500"/>
              </a:lnSpc>
            </a:pP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4047" y="756953"/>
            <a:ext cx="837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如何判断一个网站是否能适配（方法</a:t>
            </a:r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018" y="-9237"/>
            <a:ext cx="1080655" cy="1781476"/>
          </a:xfrm>
          <a:prstGeom prst="rect">
            <a:avLst/>
          </a:prstGeom>
          <a:solidFill>
            <a:srgbClr val="D31A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" y="680919"/>
            <a:ext cx="667126" cy="6140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8945"/>
            <a:ext cx="12192000" cy="482183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5966864" y="3263900"/>
            <a:ext cx="4571433" cy="93157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FAQ</a:t>
            </a:r>
            <a:endParaRPr lang="zh-CN" altLang="en-US" sz="3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86413" y="3106468"/>
            <a:ext cx="100676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07</a:t>
            </a:r>
            <a:endParaRPr lang="zh-CN" alt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8418" y="0"/>
            <a:ext cx="2175164" cy="22998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61" y="572654"/>
            <a:ext cx="1409510" cy="14001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5700" y="1760835"/>
            <a:ext cx="671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Q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站需要符合什么样的编码规范，以免引起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站改动后，适配的移动站无法正常工作的问题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?</a:t>
            </a:r>
            <a:endParaRPr lang="zh-CN" altLang="en-US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700" y="3073400"/>
            <a:ext cx="9080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PC</a:t>
            </a:r>
            <a:r>
              <a:rPr kumimoji="1" lang="zh-CN" altLang="en-US" dirty="0"/>
              <a:t>站的改动如涉及到原文档对象模型（</a:t>
            </a:r>
            <a:r>
              <a:rPr kumimoji="1" lang="en-US" altLang="zh-CN" dirty="0"/>
              <a:t>DOM</a:t>
            </a:r>
            <a:r>
              <a:rPr kumimoji="1" lang="zh-CN" altLang="en-US" dirty="0"/>
              <a:t>）的节点修改，则可能会引起移动端的变动。一般表现为，修改原</a:t>
            </a:r>
            <a:r>
              <a:rPr kumimoji="1" lang="en-US" altLang="zh-CN" dirty="0"/>
              <a:t>PC</a:t>
            </a:r>
            <a:r>
              <a:rPr kumimoji="1" lang="zh-CN" altLang="en-US" dirty="0"/>
              <a:t>网站中已适配模块的标签中</a:t>
            </a:r>
            <a:r>
              <a:rPr kumimoji="1" lang="en-US" altLang="zh-CN" dirty="0"/>
              <a:t>class/id</a:t>
            </a:r>
            <a:r>
              <a:rPr kumimoji="1" lang="zh-CN" altLang="en-US" dirty="0"/>
              <a:t>属性名称。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为此避免以下做法：</a:t>
            </a:r>
            <a:endParaRPr kumimoji="1" lang="en-US" altLang="zh-CN" b="1" dirty="0"/>
          </a:p>
          <a:p>
            <a:r>
              <a:rPr kumimoji="1" lang="zh-CN" altLang="en-US" dirty="0"/>
              <a:t>直接修改</a:t>
            </a:r>
            <a:r>
              <a:rPr kumimoji="1" lang="en-US" altLang="zh-CN" dirty="0"/>
              <a:t>class/ID</a:t>
            </a:r>
            <a:r>
              <a:rPr kumimoji="1" lang="zh-CN" altLang="en-US" dirty="0"/>
              <a:t>元素属性名称</a:t>
            </a:r>
            <a:endParaRPr kumimoji="1" lang="en-US" altLang="zh-CN" dirty="0"/>
          </a:p>
          <a:p>
            <a:r>
              <a:rPr kumimoji="1" lang="zh-CN" altLang="en-US" dirty="0"/>
              <a:t>新增板块避免起当前页面相同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名称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以下修改一般不会造成影响：</a:t>
            </a:r>
            <a:endParaRPr kumimoji="1" lang="en-US" altLang="zh-CN" b="1" dirty="0"/>
          </a:p>
          <a:p>
            <a:r>
              <a:rPr kumimoji="1" lang="zh-CN" altLang="en-US" dirty="0"/>
              <a:t>网站</a:t>
            </a:r>
            <a:r>
              <a:rPr kumimoji="1" lang="en-US" altLang="zh-CN" dirty="0"/>
              <a:t>UI</a:t>
            </a:r>
            <a:r>
              <a:rPr kumimoji="1" lang="zh-CN" altLang="en-US" dirty="0"/>
              <a:t>层面修改</a:t>
            </a:r>
            <a:endParaRPr kumimoji="1" lang="en-US" altLang="zh-CN" dirty="0"/>
          </a:p>
          <a:p>
            <a:r>
              <a:rPr kumimoji="1" lang="zh-CN" altLang="en-US" dirty="0"/>
              <a:t>新增模块（不动老模块）</a:t>
            </a:r>
            <a:endParaRPr kumimoji="1" lang="en-US" altLang="zh-CN" dirty="0"/>
          </a:p>
          <a:p>
            <a:r>
              <a:rPr kumimoji="1" lang="zh-CN" altLang="en-US" dirty="0"/>
              <a:t>新增页面为非适配页面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721450"/>
            <a:ext cx="660400" cy="72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238500"/>
            <a:ext cx="609600" cy="60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08600" y="45822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FAQ</a:t>
            </a:r>
            <a:endParaRPr kumimoji="1"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5700" y="1760835"/>
            <a:ext cx="671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Q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：插入你们的代码后网站变慢了？</a:t>
            </a:r>
            <a:endParaRPr lang="zh-CN" altLang="en-US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700" y="3073400"/>
            <a:ext cx="908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：云适配的</a:t>
            </a:r>
            <a:r>
              <a:rPr kumimoji="1" lang="en-US" altLang="zh-CN" dirty="0"/>
              <a:t>98%</a:t>
            </a:r>
            <a:r>
              <a:rPr kumimoji="1" lang="zh-CN" altLang="en-US" dirty="0"/>
              <a:t>的代码在</a:t>
            </a:r>
            <a:r>
              <a:rPr kumimoji="1" lang="en-US" altLang="zh-CN" dirty="0"/>
              <a:t>PC</a:t>
            </a:r>
            <a:r>
              <a:rPr kumimoji="1" lang="zh-CN" altLang="en-US" dirty="0"/>
              <a:t>网站不会执行。只做判断和网站统计功能。且平均页面大小只有</a:t>
            </a:r>
            <a:r>
              <a:rPr kumimoji="1" lang="en-US" altLang="zh-CN" dirty="0"/>
              <a:t>80kb</a:t>
            </a:r>
            <a:r>
              <a:rPr kumimoji="1" lang="zh-CN" altLang="en-US" dirty="0"/>
              <a:t>左右，相当于一张小图片的大小。不会影响您的原</a:t>
            </a:r>
            <a:r>
              <a:rPr kumimoji="1" lang="en-US" altLang="zh-CN" dirty="0"/>
              <a:t>PC</a:t>
            </a:r>
            <a:r>
              <a:rPr kumimoji="1" lang="zh-CN" altLang="en-US" dirty="0"/>
              <a:t>页面加载。</a:t>
            </a:r>
            <a:endParaRPr kumimoji="1" lang="en-US" altLang="zh-CN" dirty="0"/>
          </a:p>
          <a:p>
            <a:r>
              <a:rPr kumimoji="1" lang="zh-CN" altLang="en-US" dirty="0"/>
              <a:t>如实在介意的用户，将插入的云适配代码做个判断就行。</a:t>
            </a:r>
            <a:r>
              <a:rPr kumimoji="1" lang="en-US" altLang="zh-CN" dirty="0"/>
              <a:t>---</a:t>
            </a:r>
            <a:r>
              <a:rPr kumimoji="1" lang="zh-CN" altLang="en-US" dirty="0"/>
              <a:t>即只有在移动端才插入代码。</a:t>
            </a:r>
            <a:endParaRPr kumimoji="1" lang="en-US" altLang="zh-CN" dirty="0"/>
          </a:p>
          <a:p>
            <a:r>
              <a:rPr kumimoji="1" lang="zh-CN" altLang="en-US" dirty="0"/>
              <a:t>注意：更改代码后会影响管理平台对</a:t>
            </a:r>
            <a:r>
              <a:rPr kumimoji="1" lang="en-US" altLang="zh-CN" dirty="0"/>
              <a:t>PC</a:t>
            </a:r>
            <a:r>
              <a:rPr kumimoji="1" lang="zh-CN" altLang="en-US" dirty="0"/>
              <a:t>端的</a:t>
            </a:r>
            <a:r>
              <a:rPr kumimoji="1" lang="en-US" altLang="zh-CN" dirty="0"/>
              <a:t>PV</a:t>
            </a:r>
            <a:r>
              <a:rPr kumimoji="1" lang="zh-CN" altLang="en-US" dirty="0"/>
              <a:t>统计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721450"/>
            <a:ext cx="660400" cy="72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238500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8600" y="45822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FAQ</a:t>
            </a:r>
            <a:endParaRPr kumimoji="1"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4376324"/>
            <a:ext cx="6229350" cy="27144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8723" y="6916386"/>
            <a:ext cx="10423303" cy="5078313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&lt;script type="text/javascript"&gt;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var system = {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win: false,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mac: false,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x11: false,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mobile:false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};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var p = navigator.platform;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var ua = navigator.userAgent.toLowerCase();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system.win = p.indexOf("Win") == 0;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system.mac = p.indexOf("Mac") == 0;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system.x11 = (p.indexOf("X11") == 0) || (p.indexOf("Linux") == 0);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system.mobile = (ua.indexOf("iphone")!= -1)||(ua.indexOf("android")!= -1);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var yunshipeijs = "http://a.yunshipei.com/c1ec90cebc2b5bd6aed16867857608b6/allmobilize.min.js";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if (system.mobile || !(system.win || system.mac || system.x11)) {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document.write('&lt;script id="allmobilize" charset="utf-8" src=' + yunshipeijs + '&gt;&lt;\/script&gt;');	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}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&lt;/script&gt;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72569"/>
            <a:ext cx="5846618" cy="3285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2079353"/>
            <a:ext cx="6229892" cy="47786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890221" y="72664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云适配一行代码插入方法</a:t>
            </a:r>
            <a:endParaRPr kumimoji="1"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588" y="2226551"/>
            <a:ext cx="525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提供插入代码方法提示，更有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批量插入代码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方案！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3588" y="289956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站点管理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快速适配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云适配代码插入方法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Shape 640"/>
          <p:cNvSpPr/>
          <p:nvPr/>
        </p:nvSpPr>
        <p:spPr>
          <a:xfrm>
            <a:off x="318011" y="286053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Shape 1392"/>
          <p:cNvSpPr/>
          <p:nvPr/>
        </p:nvSpPr>
        <p:spPr>
          <a:xfrm flipH="1">
            <a:off x="111489" y="266489"/>
            <a:ext cx="45719" cy="425817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9144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5700" y="1760835"/>
            <a:ext cx="671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Q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：插入你们的代码后影响原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网站的兼容性怎么办？</a:t>
            </a:r>
            <a:endParaRPr lang="zh-CN" altLang="en-US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700" y="3073400"/>
            <a:ext cx="908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：网站的兼容性由浏览器的渲染引擎决定。如加入云适配代码后，使</a:t>
            </a:r>
            <a:r>
              <a:rPr kumimoji="1" lang="en-US" altLang="zh-CN" dirty="0"/>
              <a:t>360</a:t>
            </a:r>
            <a:r>
              <a:rPr kumimoji="1" lang="zh-CN" altLang="en-US" dirty="0"/>
              <a:t>等浏览器将降低了原</a:t>
            </a:r>
            <a:r>
              <a:rPr kumimoji="1" lang="en-US" altLang="zh-CN" dirty="0"/>
              <a:t>PC</a:t>
            </a:r>
            <a:r>
              <a:rPr kumimoji="1" lang="zh-CN" altLang="en-US" dirty="0"/>
              <a:t>网站的兼容等级。则可以通过修改页面渲染方式解决。</a:t>
            </a:r>
            <a:endParaRPr kumimoji="1" lang="en-US" altLang="zh-CN" dirty="0"/>
          </a:p>
          <a:p>
            <a:r>
              <a:rPr kumimoji="1" lang="zh-CN" altLang="en-US" dirty="0"/>
              <a:t>如下：</a:t>
            </a:r>
            <a:endParaRPr kumimoji="1" lang="en-US" altLang="zh-CN" dirty="0"/>
          </a:p>
          <a:p>
            <a:r>
              <a:rPr lang="zh-CN" altLang="en-US" dirty="0"/>
              <a:t>将云适配</a:t>
            </a:r>
            <a:r>
              <a:rPr lang="en-US" altLang="zh-CN" dirty="0"/>
              <a:t>JS</a:t>
            </a:r>
            <a:r>
              <a:rPr lang="zh-CN" altLang="en-US" dirty="0"/>
              <a:t>代码放于</a:t>
            </a:r>
            <a:r>
              <a:rPr lang="en-US" altLang="zh-CN" dirty="0"/>
              <a:t>&lt;meta name= “renderer” content = “</a:t>
            </a:r>
            <a:r>
              <a:rPr lang="en-US" altLang="zh-CN" dirty="0" err="1"/>
              <a:t>webkit</a:t>
            </a:r>
            <a:r>
              <a:rPr lang="en-US" altLang="zh-CN" dirty="0"/>
              <a:t>”&gt;</a:t>
            </a:r>
            <a:r>
              <a:rPr lang="zh-CN" altLang="en-US" dirty="0"/>
              <a:t>这行代码下即可。或者</a:t>
            </a:r>
            <a:r>
              <a:rPr lang="en-US" altLang="zh-CN" b="1" dirty="0"/>
              <a:t>&lt;</a:t>
            </a:r>
            <a:r>
              <a:rPr lang="en-US" altLang="zh-CN" b="1" dirty="0" err="1"/>
              <a:t>meta</a:t>
            </a:r>
            <a:r>
              <a:rPr lang="en-US" altLang="zh-CN" dirty="0"/>
              <a:t> </a:t>
            </a:r>
            <a:r>
              <a:rPr lang="en-US" altLang="zh-CN" dirty="0" err="1"/>
              <a:t>http-equiv</a:t>
            </a:r>
            <a:r>
              <a:rPr lang="en-US" altLang="zh-CN" dirty="0"/>
              <a:t>="X-UA-</a:t>
            </a:r>
            <a:r>
              <a:rPr lang="en-US" altLang="zh-CN" dirty="0" err="1"/>
              <a:t>Compatible</a:t>
            </a:r>
            <a:r>
              <a:rPr lang="en-US" altLang="zh-CN" dirty="0"/>
              <a:t>" </a:t>
            </a:r>
            <a:r>
              <a:rPr lang="en-US" altLang="zh-CN" dirty="0" err="1"/>
              <a:t>content</a:t>
            </a:r>
            <a:r>
              <a:rPr lang="en-US" altLang="zh-CN" dirty="0"/>
              <a:t>="IE=</a:t>
            </a:r>
            <a:r>
              <a:rPr lang="en-US" altLang="zh-CN" dirty="0" err="1"/>
              <a:t>edge</a:t>
            </a:r>
            <a:r>
              <a:rPr lang="en-US" altLang="zh-CN" dirty="0"/>
              <a:t>"</a:t>
            </a:r>
            <a:r>
              <a:rPr lang="en-US" altLang="zh-CN" b="1" dirty="0"/>
              <a:t>&gt;</a:t>
            </a:r>
            <a:r>
              <a:rPr lang="en-US" altLang="zh-CN" dirty="0"/>
              <a:t>  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721450"/>
            <a:ext cx="660400" cy="72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238500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8600" y="45822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FAQ</a:t>
            </a:r>
            <a:endParaRPr kumimoji="1"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5699" y="1760835"/>
            <a:ext cx="7662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Q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：原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网站的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DOM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结构清晰，但用你们的</a:t>
            </a:r>
            <a:r>
              <a:rPr lang="zh-CN" altLang="en-US" dirty="0">
                <a:solidFill>
                  <a:srgbClr val="C00000"/>
                </a:solidFill>
                <a:latin typeface="Lucida Grande" charset="0"/>
              </a:rPr>
              <a:t>平台无法抓取到数据怎么办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？</a:t>
            </a:r>
            <a:endParaRPr lang="zh-CN" altLang="en-US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700" y="3073400"/>
            <a:ext cx="908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：这样情况一般是由于原</a:t>
            </a:r>
            <a:r>
              <a:rPr kumimoji="1" lang="en-US" altLang="zh-CN" dirty="0"/>
              <a:t>PC</a:t>
            </a:r>
            <a:r>
              <a:rPr kumimoji="1" lang="zh-CN" altLang="en-US" dirty="0"/>
              <a:t>网站做了防抓取等安全策略，如需适配，将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的服务器（</a:t>
            </a:r>
            <a:r>
              <a:rPr kumimoji="1" lang="en-US" altLang="zh-CN" dirty="0">
                <a:solidFill>
                  <a:srgbClr val="C00000"/>
                </a:solidFill>
              </a:rPr>
              <a:t>139.217.1.38</a:t>
            </a:r>
            <a:r>
              <a:rPr kumimoji="1" lang="zh-CN" altLang="en-US" dirty="0"/>
              <a:t>）增加进服务白名单即可。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721450"/>
            <a:ext cx="660400" cy="72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238500"/>
            <a:ext cx="609600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8600" y="45822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FAQ</a:t>
            </a:r>
            <a:endParaRPr kumimoji="1"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5046219"/>
            <a:ext cx="12192000" cy="1811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pro.xcloud.yunshipei.com/img/new/contact_b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8008" y="545701"/>
            <a:ext cx="695960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云适配致力于为企业提供全球最先进的移动化技术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帮助企业最高效安全实现生产力提升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One 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Any Device</a:t>
            </a:r>
            <a:endParaRPr lang="en-US" altLang="zh-CN" sz="2400" b="0" i="0" dirty="0"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008" y="4889345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联系我们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8" name="Picture 4" descr="http://pro.xcloud.yunshipei.com/img/new/phon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54497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ro.xcloud.yunshipei.com/img/new/email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543070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pro.xcloud.yunshipei.com/img/new/wechat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50" y="54116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0773" y="5279758"/>
            <a:ext cx="339983" cy="3399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98342" y="6175069"/>
            <a:ext cx="14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400-069-0309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9990" y="6205916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service@yunshipei.com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15181" y="6190388"/>
            <a:ext cx="173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ALLMOBILIZE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30054" y="3429000"/>
            <a:ext cx="470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latin typeface="Bauhaus 93" panose="04030905020B02020C02" pitchFamily="82" charset="0"/>
                <a:ea typeface="微软雅黑" panose="020B0503020204020204" charset="-122"/>
                <a:cs typeface="Times New Roman" panose="02020603050405020304" pitchFamily="18" charset="0"/>
              </a:rPr>
              <a:t>THANK YOU</a:t>
            </a:r>
            <a:endParaRPr lang="zh-CN" altLang="en-US" sz="5400" dirty="0">
              <a:solidFill>
                <a:srgbClr val="C00000"/>
              </a:solidFill>
              <a:latin typeface="Bauhaus 93" panose="04030905020B02020C02" pitchFamily="82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205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92" y="-1086197"/>
            <a:ext cx="12303660" cy="7972772"/>
          </a:xfrm>
          <a:prstGeom prst="rect">
            <a:avLst/>
          </a:prstGeom>
        </p:spPr>
      </p:pic>
      <p:sp>
        <p:nvSpPr>
          <p:cNvPr id="2052" name="矩形 2051"/>
          <p:cNvSpPr/>
          <p:nvPr/>
        </p:nvSpPr>
        <p:spPr>
          <a:xfrm>
            <a:off x="-50096" y="-1057622"/>
            <a:ext cx="12303660" cy="794419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61" name="图片 20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" y="2100266"/>
            <a:ext cx="6222932" cy="3378349"/>
          </a:xfrm>
          <a:prstGeom prst="rect">
            <a:avLst/>
          </a:prstGeom>
        </p:spPr>
      </p:pic>
      <p:sp>
        <p:nvSpPr>
          <p:cNvPr id="16" name="Shape 640"/>
          <p:cNvSpPr/>
          <p:nvPr/>
        </p:nvSpPr>
        <p:spPr>
          <a:xfrm>
            <a:off x="373431" y="327618"/>
            <a:ext cx="2323785" cy="39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spAutoFit/>
          </a:bodyPr>
          <a:lstStyle>
            <a:lvl1pPr algn="l" defTabSz="457200">
              <a:lnSpc>
                <a:spcPct val="140000"/>
              </a:lnSpc>
              <a:spcBef>
                <a:spcPts val="100"/>
              </a:spcBef>
              <a:defRPr sz="3600">
                <a:solidFill>
                  <a:srgbClr val="3E3F3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 panose="020B0604020202030204"/>
              </a:defRPr>
            </a:lvl1pPr>
          </a:lstStyle>
          <a:p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Xcloud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管理平台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392"/>
          <p:cNvSpPr/>
          <p:nvPr/>
        </p:nvSpPr>
        <p:spPr>
          <a:xfrm>
            <a:off x="237932" y="307139"/>
            <a:ext cx="46762" cy="455340"/>
          </a:xfrm>
          <a:prstGeom prst="rect">
            <a:avLst/>
          </a:prstGeom>
          <a:solidFill>
            <a:srgbClr val="E94F35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defTabSz="457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 panose="020B0604020202030204"/>
              </a:defRPr>
            </a:pPr>
            <a:endParaRPr sz="9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0772328" y="7197781"/>
            <a:ext cx="1008756" cy="866130"/>
          </a:xfrm>
          <a:prstGeom prst="rightArrow">
            <a:avLst/>
          </a:prstGeom>
          <a:solidFill>
            <a:schemeClr val="accent5">
              <a:tint val="66000"/>
              <a:satMod val="160000"/>
            </a:schemeClr>
          </a:solidFill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25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10772328" y="7593168"/>
            <a:ext cx="1008756" cy="866130"/>
          </a:xfrm>
          <a:prstGeom prst="rightArrow">
            <a:avLst/>
          </a:prstGeom>
          <a:solidFill>
            <a:schemeClr val="accent5">
              <a:tint val="66000"/>
              <a:satMod val="160000"/>
            </a:schemeClr>
          </a:solidFill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25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3" name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90" y="6504870"/>
            <a:ext cx="1448733" cy="181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8" name="Group 297"/>
          <p:cNvGrpSpPr/>
          <p:nvPr/>
        </p:nvGrpSpPr>
        <p:grpSpPr>
          <a:xfrm>
            <a:off x="11361118" y="-225900"/>
            <a:ext cx="1050412" cy="1035764"/>
            <a:chOff x="0" y="0"/>
            <a:chExt cx="2100822" cy="2071526"/>
          </a:xfrm>
        </p:grpSpPr>
        <p:sp>
          <p:nvSpPr>
            <p:cNvPr id="24" name="Shape 291"/>
            <p:cNvSpPr/>
            <p:nvPr/>
          </p:nvSpPr>
          <p:spPr>
            <a:xfrm rot="2650518">
              <a:off x="949949" y="121979"/>
              <a:ext cx="589177" cy="589176"/>
            </a:xfrm>
            <a:prstGeom prst="rect">
              <a:avLst/>
            </a:prstGeom>
            <a:solidFill>
              <a:srgbClr val="2399DE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Shape 292"/>
            <p:cNvSpPr/>
            <p:nvPr/>
          </p:nvSpPr>
          <p:spPr>
            <a:xfrm rot="2650518">
              <a:off x="1372514" y="532548"/>
              <a:ext cx="589177" cy="589176"/>
            </a:xfrm>
            <a:prstGeom prst="rect">
              <a:avLst/>
            </a:prstGeom>
            <a:solidFill>
              <a:srgbClr val="2ACA6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Shape 293"/>
            <p:cNvSpPr/>
            <p:nvPr/>
          </p:nvSpPr>
          <p:spPr>
            <a:xfrm rot="2650518">
              <a:off x="544540" y="539229"/>
              <a:ext cx="589177" cy="589177"/>
            </a:xfrm>
            <a:prstGeom prst="rect">
              <a:avLst/>
            </a:prstGeom>
            <a:solidFill>
              <a:srgbClr val="E94F35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Shape 294"/>
            <p:cNvSpPr/>
            <p:nvPr/>
          </p:nvSpPr>
          <p:spPr>
            <a:xfrm rot="2650518">
              <a:off x="967104" y="949800"/>
              <a:ext cx="589176" cy="589177"/>
            </a:xfrm>
            <a:prstGeom prst="rect">
              <a:avLst/>
            </a:prstGeom>
            <a:solidFill>
              <a:srgbClr val="F4C300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Shape 295"/>
            <p:cNvSpPr/>
            <p:nvPr/>
          </p:nvSpPr>
          <p:spPr>
            <a:xfrm rot="2650518">
              <a:off x="1389667" y="1360371"/>
              <a:ext cx="589177" cy="589176"/>
            </a:xfrm>
            <a:prstGeom prst="rect">
              <a:avLst/>
            </a:prstGeom>
            <a:solidFill>
              <a:srgbClr val="06BB9B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Shape 296"/>
            <p:cNvSpPr/>
            <p:nvPr/>
          </p:nvSpPr>
          <p:spPr>
            <a:xfrm rot="2650518">
              <a:off x="121979" y="128657"/>
              <a:ext cx="589176" cy="589177"/>
            </a:xfrm>
            <a:prstGeom prst="rect">
              <a:avLst/>
            </a:prstGeom>
            <a:solidFill>
              <a:srgbClr val="E97F00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Helvetica" panose="020B0604020202030204"/>
                  <a:ea typeface="Helvetica" panose="020B0604020202030204"/>
                  <a:cs typeface="Helvetica" panose="020B0604020202030204"/>
                  <a:sym typeface="Helvetica" panose="020B0604020202030204"/>
                </a:defRPr>
              </a:pPr>
              <a:endPara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4300337" y="509278"/>
            <a:ext cx="36471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kumimoji="1" lang="zh-CN" altLang="en-US" sz="3000" b="1" dirty="0">
                <a:solidFill>
                  <a:srgbClr val="E94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更有价值的统计数据</a:t>
            </a:r>
            <a:endParaRPr kumimoji="1" lang="en-US" altLang="zh-CN" sz="3000" b="1" dirty="0">
              <a:solidFill>
                <a:srgbClr val="E94F3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数据统计、营销统计功能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48" name="图片 20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" y="2858906"/>
            <a:ext cx="6693347" cy="3006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55" name="文本框 2054"/>
          <p:cNvSpPr txBox="1"/>
          <p:nvPr/>
        </p:nvSpPr>
        <p:spPr>
          <a:xfrm>
            <a:off x="8591550" y="2277124"/>
            <a:ext cx="1314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900" dirty="0"/>
          </a:p>
        </p:txBody>
      </p:sp>
      <p:sp>
        <p:nvSpPr>
          <p:cNvPr id="2059" name="矩形 2058"/>
          <p:cNvSpPr/>
          <p:nvPr/>
        </p:nvSpPr>
        <p:spPr>
          <a:xfrm>
            <a:off x="7687272" y="4657725"/>
            <a:ext cx="2961678" cy="1362075"/>
          </a:xfrm>
          <a:prstGeom prst="rect">
            <a:avLst/>
          </a:prstGeom>
          <a:solidFill>
            <a:srgbClr val="FCF0D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056" name="文本框 2055"/>
          <p:cNvSpPr txBox="1"/>
          <p:nvPr/>
        </p:nvSpPr>
        <p:spPr>
          <a:xfrm>
            <a:off x="7743168" y="2898290"/>
            <a:ext cx="44485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网站、移动端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PV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流量统计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移动端访问占比分析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季度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周，统计报表下载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分享次数统计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添加第三方统计：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BaiDu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/CNZZ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7" name="文本框 2056"/>
          <p:cNvSpPr txBox="1"/>
          <p:nvPr/>
        </p:nvSpPr>
        <p:spPr>
          <a:xfrm>
            <a:off x="7790793" y="5166536"/>
            <a:ext cx="351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地区热点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/IP/UV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统计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分页面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栏目统计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8" name="文本框 2057"/>
          <p:cNvSpPr txBox="1"/>
          <p:nvPr/>
        </p:nvSpPr>
        <p:spPr>
          <a:xfrm>
            <a:off x="7743597" y="1933716"/>
            <a:ext cx="43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AED4F8"/>
                </a:solidFill>
                <a:latin typeface="微软雅黑" panose="020B0503020204020204" charset="-122"/>
                <a:ea typeface="微软雅黑" panose="020B0503020204020204" charset="-122"/>
              </a:rPr>
              <a:t>聚拢数据，形成价值数据链！帮助管理者进行决策分析</a:t>
            </a:r>
            <a:endParaRPr lang="zh-CN" altLang="en-US" sz="2400" dirty="0">
              <a:solidFill>
                <a:srgbClr val="AED4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60" name="文本框 2059"/>
          <p:cNvSpPr txBox="1"/>
          <p:nvPr/>
        </p:nvSpPr>
        <p:spPr>
          <a:xfrm>
            <a:off x="6524625" y="6067425"/>
            <a:ext cx="15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900" dirty="0"/>
          </a:p>
        </p:txBody>
      </p:sp>
      <p:sp>
        <p:nvSpPr>
          <p:cNvPr id="54" name="文本框 53"/>
          <p:cNvSpPr txBox="1"/>
          <p:nvPr/>
        </p:nvSpPr>
        <p:spPr>
          <a:xfrm>
            <a:off x="6600825" y="6143625"/>
            <a:ext cx="15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900" dirty="0"/>
          </a:p>
        </p:txBody>
      </p:sp>
      <p:sp>
        <p:nvSpPr>
          <p:cNvPr id="55" name="文本框 54"/>
          <p:cNvSpPr txBox="1"/>
          <p:nvPr/>
        </p:nvSpPr>
        <p:spPr>
          <a:xfrm>
            <a:off x="6677025" y="6219825"/>
            <a:ext cx="15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900" dirty="0"/>
          </a:p>
        </p:txBody>
      </p:sp>
      <p:sp>
        <p:nvSpPr>
          <p:cNvPr id="56" name="文本框 55"/>
          <p:cNvSpPr txBox="1"/>
          <p:nvPr/>
        </p:nvSpPr>
        <p:spPr>
          <a:xfrm>
            <a:off x="7686523" y="4710168"/>
            <a:ext cx="2181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后续更多功能</a:t>
            </a:r>
            <a:endParaRPr lang="zh-CN" altLang="en-US" sz="220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63" name="直接连接符 2062"/>
          <p:cNvCxnSpPr>
            <a:endCxn id="55" idx="2"/>
          </p:cNvCxnSpPr>
          <p:nvPr/>
        </p:nvCxnSpPr>
        <p:spPr>
          <a:xfrm>
            <a:off x="7472363" y="1933716"/>
            <a:ext cx="0" cy="4516941"/>
          </a:xfrm>
          <a:prstGeom prst="line">
            <a:avLst/>
          </a:prstGeom>
          <a:ln>
            <a:solidFill>
              <a:srgbClr val="E94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文本框 2063"/>
          <p:cNvSpPr txBox="1"/>
          <p:nvPr/>
        </p:nvSpPr>
        <p:spPr>
          <a:xfrm>
            <a:off x="7617248" y="6091447"/>
            <a:ext cx="494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云适配会根据客户网站流量大小收取适当流量费用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35037" y="6067978"/>
            <a:ext cx="510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默认关闭，站点上线后，用户需主动启用统计开关！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9915</Words>
  <Application>WPS 演示</Application>
  <PresentationFormat>宽屏</PresentationFormat>
  <Paragraphs>902</Paragraphs>
  <Slides>82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101" baseType="lpstr">
      <vt:lpstr>Arial</vt:lpstr>
      <vt:lpstr>宋体</vt:lpstr>
      <vt:lpstr>Wingdings</vt:lpstr>
      <vt:lpstr>微软雅黑</vt:lpstr>
      <vt:lpstr>Helvetica</vt:lpstr>
      <vt:lpstr>Bauhaus 93</vt:lpstr>
      <vt:lpstr>Helvetica Light</vt:lpstr>
      <vt:lpstr>等线</vt:lpstr>
      <vt:lpstr>Arial Unicode MS</vt:lpstr>
      <vt:lpstr>等线 Light</vt:lpstr>
      <vt:lpstr>Calibri</vt:lpstr>
      <vt:lpstr>Helvetica Neue</vt:lpstr>
      <vt:lpstr>微软雅黑 Light</vt:lpstr>
      <vt:lpstr>冬青黑体简体中文 W3</vt:lpstr>
      <vt:lpstr>Lucida Grande</vt:lpstr>
      <vt:lpstr>Times New Roman</vt:lpstr>
      <vt:lpstr>Gabriola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肖俊全</dc:creator>
  <cp:lastModifiedBy>祥子</cp:lastModifiedBy>
  <cp:revision>149</cp:revision>
  <dcterms:created xsi:type="dcterms:W3CDTF">2017-03-27T07:20:00Z</dcterms:created>
  <dcterms:modified xsi:type="dcterms:W3CDTF">2019-02-27T07:13:31Z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